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Lst>
  <p:notesMasterIdLst>
    <p:notesMasterId r:id="rId4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邱紹庭"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5"/>
    <p:restoredTop sz="94673"/>
  </p:normalViewPr>
  <p:slideViewPr>
    <p:cSldViewPr snapToGrid="0">
      <p:cViewPr varScale="1">
        <p:scale>
          <a:sx n="107" d="100"/>
          <a:sy n="107" d="100"/>
        </p:scale>
        <p:origin x="184" y="7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1-02T07:57:48.694" idx="1">
    <p:pos x="90" y="773"/>
    <p:text>加上名字註解</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bc985c175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7bc985c175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Hi ! I’m Shao-Ting</a:t>
            </a:r>
            <a:endParaRPr/>
          </a:p>
          <a:p>
            <a:pPr marL="0" lvl="0" indent="0" algn="l" rtl="0">
              <a:spcBef>
                <a:spcPts val="0"/>
              </a:spcBef>
              <a:spcAft>
                <a:spcPts val="0"/>
              </a:spcAft>
              <a:buNone/>
            </a:pPr>
            <a:endParaRPr/>
          </a:p>
          <a:p>
            <a:pPr marL="0" lvl="0" indent="0" algn="l" rtl="0">
              <a:spcBef>
                <a:spcPts val="0"/>
              </a:spcBef>
              <a:spcAft>
                <a:spcPts val="0"/>
              </a:spcAft>
              <a:buNone/>
            </a:pPr>
            <a:r>
              <a:rPr lang="zh-TW"/>
              <a:t>It’s my pleasure to share my project today, and thanks the organization committee for choosing me as oral presentation.</a:t>
            </a:r>
            <a:endParaRPr/>
          </a:p>
          <a:p>
            <a:pPr marL="0" lvl="0" indent="0" algn="l" rtl="0">
              <a:spcBef>
                <a:spcPts val="0"/>
              </a:spcBef>
              <a:spcAft>
                <a:spcPts val="0"/>
              </a:spcAft>
              <a:buNone/>
            </a:pPr>
            <a:endParaRPr/>
          </a:p>
          <a:p>
            <a:pPr marL="0" lvl="0" indent="0" algn="l" rtl="0">
              <a:spcBef>
                <a:spcPts val="0"/>
              </a:spcBef>
              <a:spcAft>
                <a:spcPts val="0"/>
              </a:spcAft>
              <a:buNone/>
            </a:pPr>
            <a:r>
              <a:rPr lang="zh-TW"/>
              <a:t>Today, I’m going to introduce my project about Mitochondrial retrograde signalling  modelling by differential-equation based framework</a:t>
            </a:r>
            <a:endParaRPr/>
          </a:p>
        </p:txBody>
      </p:sp>
      <p:sp>
        <p:nvSpPr>
          <p:cNvPr id="108" name="Google Shape;108;g7bc985c175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c1577960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c1577960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cryp-to-chrome(隱色素)接受到陽光後會快速的把timeless分解</a:t>
            </a: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doubletime kinase會磷酸化PER，使單獨的PER protein被分解(因磷酸化標記)</a:t>
            </a: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而PER與TIM會形成異結合二具體(heterodimer)，故不會被DBT分解</a:t>
            </a: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突變個體與正常個體的生理時鐘差異在於DBT(doubletime kinase)消除PER的速率</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be75ae9e7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be75ae9e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2min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bbf78d771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7bbf78d77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7bbf78d771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7bbf78d771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bbf78d771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7bbf78d77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21s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be75ae9e7_1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be75ae9e7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bbf78d7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bbf78d7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bbf78d771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bbf78d771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bbf78d771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7bbf78d771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1m04sec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7bbf78d771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7bbf78d771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bc985c175_6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bc985c175_6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bbf78d771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bbf78d77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7bbf78d771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7bbf78d771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7be75ae9e7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7be75ae9e7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c11c1df02_3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c11c1df02_3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7c11c1df02_3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7c11c1df02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7c11c1df02_3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7c11c1df02_3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7c11c1df02_3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7c11c1df02_3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c11c1df02_3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7c11c1df02_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c11c1df02_3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c11c1df02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7bbf78d771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7bbf78d771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be75ae9e7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be75ae9e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7bbf78d771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7bbf78d77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7bc985c175_2_5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0" name="Google Shape;740;g7bc985c175_2_5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7bc985c175_7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7bc985c175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7c0082e8c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7c0082e8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cryp-to-chrome(隱色素)接受到陽光後會快速的把timeless分解</a:t>
            </a:r>
            <a:endParaRPr/>
          </a:p>
          <a:p>
            <a:pPr marL="0" lvl="0" indent="0" algn="l" rtl="0">
              <a:spcBef>
                <a:spcPts val="0"/>
              </a:spcBef>
              <a:spcAft>
                <a:spcPts val="0"/>
              </a:spcAft>
              <a:buNone/>
            </a:pPr>
            <a:r>
              <a:rPr lang="zh-TW"/>
              <a:t>doubletime kinase會磷酸化PER，使單獨的PER protein被分解(因磷酸化標記)</a:t>
            </a:r>
            <a:endParaRPr/>
          </a:p>
          <a:p>
            <a:pPr marL="0" lvl="0" indent="0" algn="l" rtl="0">
              <a:spcBef>
                <a:spcPts val="0"/>
              </a:spcBef>
              <a:spcAft>
                <a:spcPts val="0"/>
              </a:spcAft>
              <a:buNone/>
            </a:pPr>
            <a:r>
              <a:rPr lang="zh-TW"/>
              <a:t>而PER與TIM會形成異結合二具體(heterodimer)，故不會被DBT分解</a:t>
            </a:r>
            <a:endParaRPr/>
          </a:p>
          <a:p>
            <a:pPr marL="0" lvl="0" indent="0" algn="l" rtl="0">
              <a:spcBef>
                <a:spcPts val="0"/>
              </a:spcBef>
              <a:spcAft>
                <a:spcPts val="0"/>
              </a:spcAft>
              <a:buNone/>
            </a:pPr>
            <a:r>
              <a:rPr lang="zh-TW"/>
              <a:t>突變個體與正常個體的生理時鐘差異在於DBT(doubletime kinase)消除PER的速率</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7be15738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7be15738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法國天文學家－德麥蘭</a:t>
            </a:r>
            <a:r>
              <a:rPr lang="zh-TW" sz="1050">
                <a:solidFill>
                  <a:schemeClr val="dk1"/>
                </a:solidFill>
                <a:highlight>
                  <a:srgbClr val="FFFFFF"/>
                </a:highlight>
                <a:latin typeface="Verdana"/>
                <a:ea typeface="Verdana"/>
                <a:cs typeface="Verdana"/>
                <a:sym typeface="Verdana"/>
              </a:rPr>
              <a:t>Jean-Jacques de Mairan</a:t>
            </a:r>
            <a:r>
              <a:rPr lang="zh-TW" sz="1200">
                <a:solidFill>
                  <a:srgbClr val="4D4D4D"/>
                </a:solidFill>
                <a:highlight>
                  <a:srgbClr val="FFFFFF"/>
                </a:highlight>
                <a:latin typeface="Microsoft JhengHei"/>
                <a:ea typeface="Microsoft JhengHei"/>
                <a:cs typeface="Microsoft JhengHei"/>
                <a:sym typeface="Microsoft JhengHei"/>
              </a:rPr>
              <a:t>觀察到含羞草即使處在沒有亮與暗的變化的環境下，葉子也能夠有開與關的轉換，而且這個週期約是22.5小時。也就是說，葉子的變化每天會比前一天提早約1.5～2小時。</a:t>
            </a:r>
            <a:endParaRPr sz="1200">
              <a:solidFill>
                <a:srgbClr val="4D4D4D"/>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r>
              <a:rPr lang="zh-TW"/>
              <a:t> (</a:t>
            </a:r>
            <a:r>
              <a:rPr lang="zh-TW" sz="1200">
                <a:solidFill>
                  <a:srgbClr val="4D4D4D"/>
                </a:solidFill>
                <a:highlight>
                  <a:srgbClr val="FFFFFF"/>
                </a:highlight>
                <a:latin typeface="Microsoft JhengHei"/>
                <a:ea typeface="Microsoft JhengHei"/>
                <a:cs typeface="Microsoft JhengHei"/>
                <a:sym typeface="Microsoft JhengHei"/>
              </a:rPr>
              <a:t>1729年)為</a:t>
            </a:r>
            <a:r>
              <a:rPr lang="zh-TW"/>
              <a:t>第一份關於含羞草的約日週期活動記錄</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7bfe31f95d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7bfe31f95d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4D4D4D"/>
              </a:solidFill>
              <a:highlight>
                <a:srgbClr val="FFFFFF"/>
              </a:highlight>
              <a:latin typeface="Microsoft JhengHei"/>
              <a:ea typeface="Microsoft JhengHei"/>
              <a:cs typeface="Microsoft JhengHei"/>
              <a:sym typeface="Microsoft JhengHe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7bbf78d7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7bbf78d7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7bbf78d771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7bbf78d77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7be75ae9e7_1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7be75ae9e7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7bbf78d77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7bbf78d7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be75ae9e7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be75ae9e7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250">
                <a:solidFill>
                  <a:schemeClr val="dk1"/>
                </a:solidFill>
                <a:highlight>
                  <a:srgbClr val="FFFFFF"/>
                </a:highlight>
              </a:rPr>
              <a:t>科林·皮登德里赫</a:t>
            </a:r>
            <a:r>
              <a:rPr lang="zh-TW"/>
              <a:t>與他的朋友和同事</a:t>
            </a:r>
            <a:r>
              <a:rPr lang="zh-TW" sz="1050">
                <a:solidFill>
                  <a:srgbClr val="222222"/>
                </a:solidFill>
                <a:highlight>
                  <a:srgbClr val="FFFFFF"/>
                </a:highlight>
              </a:rPr>
              <a:t>尤金·阿紹夫</a:t>
            </a:r>
            <a:r>
              <a:rPr lang="zh-TW"/>
              <a:t>（Jurgen Aschoff）一起領導了一個長達十年的工作，該工作確立了幾乎所有形式的真核生物都存在於幾乎所有真核生物中的生物鐘。</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7be75ae9e7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7be75ae9e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7be75ae9e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7be75ae9e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7bfe31f95d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7bfe31f95d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300" b="1">
                <a:solidFill>
                  <a:srgbClr val="222222"/>
                </a:solidFill>
                <a:highlight>
                  <a:srgbClr val="FFFFFF"/>
                </a:highlight>
              </a:rPr>
              <a:t>歐文·邦寧</a:t>
            </a:r>
            <a:r>
              <a:rPr lang="zh-TW" sz="1300">
                <a:solidFill>
                  <a:srgbClr val="222222"/>
                </a:solidFill>
                <a:highlight>
                  <a:srgbClr val="FFFFFF"/>
                </a:highlight>
              </a:rPr>
              <a:t>的主要研究領域是植物的光週期反應。</a:t>
            </a:r>
            <a:endParaRPr sz="1200">
              <a:solidFill>
                <a:srgbClr val="4D4D4D"/>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r>
              <a:rPr lang="zh-TW" sz="1400">
                <a:solidFill>
                  <a:schemeClr val="dk1"/>
                </a:solidFill>
              </a:rPr>
              <a:t>親代生長在全暗環境下，子代仍有日週律動現象</a:t>
            </a:r>
            <a:endParaRPr sz="1400">
              <a:solidFill>
                <a:schemeClr val="dk1"/>
              </a:solidFill>
            </a:endParaRPr>
          </a:p>
          <a:p>
            <a:pPr marL="0" lvl="0" indent="0" algn="l" rtl="0">
              <a:spcBef>
                <a:spcPts val="0"/>
              </a:spcBef>
              <a:spcAft>
                <a:spcPts val="0"/>
              </a:spcAft>
              <a:buNone/>
            </a:pPr>
            <a:r>
              <a:rPr lang="zh-TW" sz="1400">
                <a:solidFill>
                  <a:schemeClr val="dk1"/>
                </a:solidFill>
              </a:rPr>
              <a:t>時間週期的遺傳性</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sz="1200">
              <a:solidFill>
                <a:srgbClr val="4D4D4D"/>
              </a:solidFill>
              <a:highlight>
                <a:srgbClr val="FFFFFF"/>
              </a:highlight>
              <a:latin typeface="Microsoft JhengHei"/>
              <a:ea typeface="Microsoft JhengHei"/>
              <a:cs typeface="Microsoft JhengHei"/>
              <a:sym typeface="Microsoft JhengHe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7bfe31f95d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7bfe31f95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阿肖夫的地堡實驗</a:t>
            </a:r>
            <a:endParaRPr/>
          </a:p>
          <a:p>
            <a:pPr marL="0" lvl="0" indent="0" algn="l" rtl="0">
              <a:spcBef>
                <a:spcPts val="0"/>
              </a:spcBef>
              <a:spcAft>
                <a:spcPts val="0"/>
              </a:spcAft>
              <a:buNone/>
            </a:pPr>
            <a:r>
              <a:rPr lang="zh-TW"/>
              <a:t>二戰地堡</a:t>
            </a:r>
            <a:endParaRPr/>
          </a:p>
          <a:p>
            <a:pPr marL="0" lvl="0" indent="0" algn="l" rtl="0">
              <a:spcBef>
                <a:spcPts val="0"/>
              </a:spcBef>
              <a:spcAft>
                <a:spcPts val="0"/>
              </a:spcAft>
              <a:buNone/>
            </a:pPr>
            <a:r>
              <a:rPr lang="zh-TW"/>
              <a:t>與外界隔絕</a:t>
            </a: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7bc985c175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7bc985c175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7bc985c175_6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7bc985c175_6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bfe31f95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bfe31f9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在沒有來自環境的暫時提示（即在實驗室中恆定條件下）​​的情況下，節律持續存在。它的羽化時期只有的</a:t>
            </a:r>
            <a:endParaRPr/>
          </a:p>
          <a:p>
            <a:pPr marL="0" lvl="0" indent="0" algn="l" rtl="0">
              <a:spcBef>
                <a:spcPts val="0"/>
              </a:spcBef>
              <a:spcAft>
                <a:spcPts val="0"/>
              </a:spcAft>
              <a:buNone/>
            </a:pPr>
            <a:r>
              <a:rPr lang="zh-TW"/>
              <a:t>隨著環境溫度的微小變化（精確計時下）。</a:t>
            </a:r>
            <a:endParaRPr/>
          </a:p>
          <a:p>
            <a:pPr marL="0" lvl="0" indent="0" algn="l" rtl="0">
              <a:spcBef>
                <a:spcPts val="0"/>
              </a:spcBef>
              <a:spcAft>
                <a:spcPts val="0"/>
              </a:spcAft>
              <a:buClr>
                <a:schemeClr val="dk1"/>
              </a:buClr>
              <a:buSzPts val="1100"/>
              <a:buFont typeface="Arial"/>
              <a:buNone/>
            </a:pPr>
            <a:r>
              <a:rPr lang="zh-TW" b="1"/>
              <a:t>溫度會延遲約日週期</a:t>
            </a:r>
            <a:endParaRPr b="1"/>
          </a:p>
          <a:p>
            <a:pPr marL="0" lvl="0" indent="0" algn="l" rtl="0">
              <a:spcBef>
                <a:spcPts val="0"/>
              </a:spcBef>
              <a:spcAft>
                <a:spcPts val="0"/>
              </a:spcAft>
              <a:buClr>
                <a:schemeClr val="dk1"/>
              </a:buClr>
              <a:buSzPts val="1100"/>
              <a:buFont typeface="Arial"/>
              <a:buNone/>
            </a:pPr>
            <a:r>
              <a:rPr lang="zh-TW" sz="1400">
                <a:latin typeface="DFKai-SB"/>
                <a:ea typeface="DFKai-SB"/>
                <a:cs typeface="DFKai-SB"/>
                <a:sym typeface="DFKai-SB"/>
              </a:rPr>
              <a:t>生活在持续黑暗，但温度分别为 16、21 和 26℃ 3 种条件下的果蝇羽化的周期均维持在 24 h 左右，即在一个较为宽泛的温度范围内，生物钟周期长度具有“温度补偿”(temperature compensation)的特性</a:t>
            </a:r>
            <a:endParaRPr sz="1400">
              <a:latin typeface="DFKai-SB"/>
              <a:ea typeface="DFKai-SB"/>
              <a:cs typeface="DFKai-SB"/>
              <a:sym typeface="DFKai-SB"/>
            </a:endParaRPr>
          </a:p>
          <a:p>
            <a:pPr marL="0" lvl="0" indent="0" algn="l" rtl="0">
              <a:spcBef>
                <a:spcPts val="0"/>
              </a:spcBef>
              <a:spcAft>
                <a:spcPts val="0"/>
              </a:spcAft>
              <a:buNone/>
            </a:pPr>
            <a:endParaRPr sz="1400">
              <a:latin typeface="DFKai-SB"/>
              <a:ea typeface="DFKai-SB"/>
              <a:cs typeface="DFKai-SB"/>
              <a:sym typeface="DFKai-SB"/>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bfe31f95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bfe31f95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每日的清醒時間延遲</a:t>
            </a:r>
            <a:endParaRPr/>
          </a:p>
          <a:p>
            <a:pPr marL="0" lvl="0" indent="0" algn="l" rtl="0">
              <a:spcBef>
                <a:spcPts val="0"/>
              </a:spcBef>
              <a:spcAft>
                <a:spcPts val="0"/>
              </a:spcAft>
              <a:buNone/>
            </a:pPr>
            <a:r>
              <a:rPr lang="zh-TW"/>
              <a:t>身體具有多個時鐘調控不同活動</a:t>
            </a:r>
            <a:endParaRPr/>
          </a:p>
          <a:p>
            <a:pPr marL="0" lvl="0" indent="0" algn="l" rtl="0">
              <a:spcBef>
                <a:spcPts val="0"/>
              </a:spcBef>
              <a:spcAft>
                <a:spcPts val="0"/>
              </a:spcAft>
              <a:buNone/>
            </a:pPr>
            <a:r>
              <a:rPr lang="zh-TW"/>
              <a:t>环境中多种信号，例如光、温度、进食等可作为授时因子(time giver)调节机体的昼夜节律相位。</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be75ae9e7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be75ae9e7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4D4D4D"/>
                </a:solidFill>
                <a:highlight>
                  <a:srgbClr val="FFFFFF"/>
                </a:highlight>
                <a:latin typeface="Microsoft JhengHei"/>
                <a:ea typeface="Microsoft JhengHei"/>
                <a:cs typeface="Microsoft JhengHei"/>
                <a:sym typeface="Microsoft JhengHei"/>
              </a:rPr>
              <a:t>Jeffrey C. Hall</a:t>
            </a:r>
            <a:r>
              <a:rPr lang="zh-TW" sz="1200">
                <a:solidFill>
                  <a:schemeClr val="dk1"/>
                </a:solidFill>
                <a:highlight>
                  <a:srgbClr val="FFFFFF"/>
                </a:highlight>
              </a:rPr>
              <a:t>霍爾</a:t>
            </a:r>
            <a:r>
              <a:rPr lang="zh-TW">
                <a:solidFill>
                  <a:schemeClr val="dk1"/>
                </a:solidFill>
                <a:highlight>
                  <a:srgbClr val="FFFFFF"/>
                </a:highlight>
                <a:latin typeface="Microsoft JhengHei"/>
                <a:ea typeface="Microsoft JhengHei"/>
                <a:cs typeface="Microsoft JhengHei"/>
                <a:sym typeface="Microsoft JhengHei"/>
              </a:rPr>
              <a:t>和</a:t>
            </a:r>
            <a:r>
              <a:rPr lang="zh-TW" sz="1200">
                <a:solidFill>
                  <a:srgbClr val="4D4D4D"/>
                </a:solidFill>
                <a:highlight>
                  <a:srgbClr val="FFFFFF"/>
                </a:highlight>
                <a:latin typeface="Microsoft JhengHei"/>
                <a:ea typeface="Microsoft JhengHei"/>
                <a:cs typeface="Microsoft JhengHei"/>
                <a:sym typeface="Microsoft JhengHei"/>
              </a:rPr>
              <a:t>Michael Rosbash</a:t>
            </a:r>
            <a:r>
              <a:rPr lang="zh-TW" sz="1200">
                <a:solidFill>
                  <a:srgbClr val="222222"/>
                </a:solidFill>
                <a:highlight>
                  <a:srgbClr val="FFFFFF"/>
                </a:highlight>
              </a:rPr>
              <a:t>羅斯巴希</a:t>
            </a:r>
            <a:r>
              <a:rPr lang="zh-TW">
                <a:solidFill>
                  <a:schemeClr val="dk1"/>
                </a:solidFill>
                <a:highlight>
                  <a:srgbClr val="FFFFFF"/>
                </a:highlight>
                <a:latin typeface="Microsoft JhengHei"/>
                <a:ea typeface="Microsoft JhengHei"/>
                <a:cs typeface="Microsoft JhengHei"/>
                <a:sym typeface="Microsoft JhengHei"/>
              </a:rPr>
              <a:t>證明了</a:t>
            </a:r>
            <a:r>
              <a:rPr lang="zh-TW" i="1">
                <a:solidFill>
                  <a:schemeClr val="dk1"/>
                </a:solidFill>
                <a:highlight>
                  <a:srgbClr val="FFFFFF"/>
                </a:highlight>
                <a:latin typeface="Microsoft JhengHei"/>
                <a:ea typeface="Microsoft JhengHei"/>
                <a:cs typeface="Microsoft JhengHei"/>
                <a:sym typeface="Microsoft JhengHei"/>
              </a:rPr>
              <a:t>per</a:t>
            </a:r>
            <a:r>
              <a:rPr lang="zh-TW">
                <a:solidFill>
                  <a:schemeClr val="dk1"/>
                </a:solidFill>
                <a:highlight>
                  <a:srgbClr val="FFFFFF"/>
                </a:highlight>
                <a:latin typeface="Microsoft JhengHei"/>
                <a:ea typeface="Microsoft JhengHei"/>
                <a:cs typeface="Microsoft JhengHei"/>
                <a:sym typeface="Microsoft JhengHei"/>
              </a:rPr>
              <a:t>基因的轉錄（作成mRNA）和轉譯（作成PER蛋白）的基因活動，定序</a:t>
            </a:r>
            <a:r>
              <a:rPr lang="zh-TW" i="1">
                <a:solidFill>
                  <a:schemeClr val="dk1"/>
                </a:solidFill>
                <a:highlight>
                  <a:srgbClr val="FFFFFF"/>
                </a:highlight>
                <a:latin typeface="Microsoft JhengHei"/>
                <a:ea typeface="Microsoft JhengHei"/>
                <a:cs typeface="Microsoft JhengHei"/>
                <a:sym typeface="Microsoft JhengHei"/>
              </a:rPr>
              <a:t>per</a:t>
            </a:r>
            <a:r>
              <a:rPr lang="zh-TW">
                <a:solidFill>
                  <a:schemeClr val="dk1"/>
                </a:solidFill>
                <a:highlight>
                  <a:srgbClr val="FFFFFF"/>
                </a:highlight>
                <a:latin typeface="Microsoft JhengHei"/>
                <a:ea typeface="Microsoft JhengHei"/>
                <a:cs typeface="Microsoft JhengHei"/>
                <a:sym typeface="Microsoft JhengHei"/>
              </a:rPr>
              <a:t>基因</a:t>
            </a:r>
            <a:endParaRPr>
              <a:solidFill>
                <a:schemeClr val="dk1"/>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endParaRPr>
              <a:solidFill>
                <a:schemeClr val="dk1"/>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r>
              <a:rPr lang="zh-TW" sz="1200">
                <a:solidFill>
                  <a:srgbClr val="4D4D4D"/>
                </a:solidFill>
                <a:highlight>
                  <a:srgbClr val="FFFFFF"/>
                </a:highlight>
                <a:latin typeface="Microsoft JhengHei"/>
                <a:ea typeface="Microsoft JhengHei"/>
                <a:cs typeface="Microsoft JhengHei"/>
                <a:sym typeface="Microsoft JhengHei"/>
              </a:rPr>
              <a:t>Michael W. Young</a:t>
            </a:r>
            <a:r>
              <a:rPr lang="zh-TW" sz="1200">
                <a:solidFill>
                  <a:srgbClr val="222222"/>
                </a:solidFill>
                <a:highlight>
                  <a:srgbClr val="FFFFFF"/>
                </a:highlight>
              </a:rPr>
              <a:t>楊恩</a:t>
            </a:r>
            <a:r>
              <a:rPr lang="zh-TW" sz="1200">
                <a:solidFill>
                  <a:srgbClr val="4D4D4D"/>
                </a:solidFill>
                <a:highlight>
                  <a:srgbClr val="FFFFFF"/>
                </a:highlight>
                <a:latin typeface="Microsoft JhengHei"/>
                <a:ea typeface="Microsoft JhengHei"/>
                <a:cs typeface="Microsoft JhengHei"/>
                <a:sym typeface="Microsoft JhengHei"/>
              </a:rPr>
              <a:t>在果蠅的第二對染色體上，找到另一個重要的時鐘基因，當這個基因突變時，果蠅也失去了休息／活動周期。(timeless)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bfe31f95d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bfe31f95d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A.正常，有週期，平均24.5小時</a:t>
            </a:r>
            <a:endParaRPr/>
          </a:p>
          <a:p>
            <a:pPr marL="0" lvl="0" indent="0" algn="l" rtl="0">
              <a:spcBef>
                <a:spcPts val="0"/>
              </a:spcBef>
              <a:spcAft>
                <a:spcPts val="0"/>
              </a:spcAft>
              <a:buNone/>
            </a:pPr>
            <a:r>
              <a:rPr lang="zh-TW"/>
              <a:t>B.突變，無週期</a:t>
            </a:r>
            <a:endParaRPr/>
          </a:p>
          <a:p>
            <a:pPr marL="0" lvl="0" indent="0" algn="l" rtl="0">
              <a:spcBef>
                <a:spcPts val="0"/>
              </a:spcBef>
              <a:spcAft>
                <a:spcPts val="0"/>
              </a:spcAft>
              <a:buNone/>
            </a:pPr>
            <a:r>
              <a:rPr lang="zh-TW"/>
              <a:t>C.突變，有週期，平均19.5小時</a:t>
            </a:r>
            <a:endParaRPr/>
          </a:p>
          <a:p>
            <a:pPr marL="0" lvl="0" indent="0" algn="l" rtl="0">
              <a:spcBef>
                <a:spcPts val="0"/>
              </a:spcBef>
              <a:spcAft>
                <a:spcPts val="0"/>
              </a:spcAft>
              <a:buNone/>
            </a:pPr>
            <a:r>
              <a:rPr lang="zh-TW"/>
              <a:t>D.突變，有週期，平均28.5小時</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bfe31f95d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bfe31f95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per locus either shorten ( per^s), lengthen (per^L)or essentially abolish ( per^o)</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標題投影片">
  <p:cSld name="1_標題投影片">
    <p:spTree>
      <p:nvGrpSpPr>
        <p:cNvPr id="1" name="Shape 59"/>
        <p:cNvGrpSpPr/>
        <p:nvPr/>
      </p:nvGrpSpPr>
      <p:grpSpPr>
        <a:xfrm>
          <a:off x="0" y="0"/>
          <a:ext cx="0" cy="0"/>
          <a:chOff x="0" y="0"/>
          <a:chExt cx="0" cy="0"/>
        </a:xfrm>
      </p:grpSpPr>
      <p:sp>
        <p:nvSpPr>
          <p:cNvPr id="60" name="Google Shape;60;p14"/>
          <p:cNvSpPr/>
          <p:nvPr/>
        </p:nvSpPr>
        <p:spPr>
          <a:xfrm>
            <a:off x="-1879" y="265669"/>
            <a:ext cx="9144000" cy="331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1" name="Google Shape;61;p14"/>
          <p:cNvSpPr txBox="1">
            <a:spLocks noGrp="1"/>
          </p:cNvSpPr>
          <p:nvPr>
            <p:ph type="title"/>
          </p:nvPr>
        </p:nvSpPr>
        <p:spPr>
          <a:xfrm>
            <a:off x="7375" y="273850"/>
            <a:ext cx="9109200" cy="345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1"/>
              </a:buClr>
              <a:buSzPts val="2100"/>
              <a:buFont typeface="Calibri"/>
              <a:buNone/>
              <a:defRPr sz="2100" b="1">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2" name="Google Shape;62;p14"/>
          <p:cNvSpPr txBox="1">
            <a:spLocks noGrp="1"/>
          </p:cNvSpPr>
          <p:nvPr>
            <p:ph type="subTitle" idx="1"/>
          </p:nvPr>
        </p:nvSpPr>
        <p:spPr>
          <a:xfrm>
            <a:off x="0" y="4572738"/>
            <a:ext cx="4025100" cy="293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b="0">
                <a:solidFill>
                  <a:srgbClr val="999999"/>
                </a:solidFill>
              </a:defRPr>
            </a:lvl1pPr>
            <a:lvl2pPr lvl="1" rtl="0">
              <a:spcBef>
                <a:spcPts val="0"/>
              </a:spcBef>
              <a:spcAft>
                <a:spcPts val="0"/>
              </a:spcAft>
              <a:buNone/>
              <a:defRPr sz="1100" b="0">
                <a:solidFill>
                  <a:srgbClr val="999999"/>
                </a:solidFill>
              </a:defRPr>
            </a:lvl2pPr>
            <a:lvl3pPr lvl="2" rtl="0">
              <a:spcBef>
                <a:spcPts val="0"/>
              </a:spcBef>
              <a:spcAft>
                <a:spcPts val="0"/>
              </a:spcAft>
              <a:buNone/>
              <a:defRPr sz="1100" b="0">
                <a:solidFill>
                  <a:srgbClr val="999999"/>
                </a:solidFill>
              </a:defRPr>
            </a:lvl3pPr>
            <a:lvl4pPr lvl="3" rtl="0">
              <a:spcBef>
                <a:spcPts val="0"/>
              </a:spcBef>
              <a:spcAft>
                <a:spcPts val="0"/>
              </a:spcAft>
              <a:buNone/>
              <a:defRPr sz="1100" b="0">
                <a:solidFill>
                  <a:srgbClr val="999999"/>
                </a:solidFill>
              </a:defRPr>
            </a:lvl4pPr>
            <a:lvl5pPr lvl="4" rtl="0">
              <a:spcBef>
                <a:spcPts val="0"/>
              </a:spcBef>
              <a:spcAft>
                <a:spcPts val="0"/>
              </a:spcAft>
              <a:buNone/>
              <a:defRPr sz="1100" b="0">
                <a:solidFill>
                  <a:srgbClr val="999999"/>
                </a:solidFill>
              </a:defRPr>
            </a:lvl5pPr>
            <a:lvl6pPr lvl="5" rtl="0">
              <a:spcBef>
                <a:spcPts val="0"/>
              </a:spcBef>
              <a:spcAft>
                <a:spcPts val="0"/>
              </a:spcAft>
              <a:buNone/>
              <a:defRPr sz="1100" b="0">
                <a:solidFill>
                  <a:srgbClr val="999999"/>
                </a:solidFill>
              </a:defRPr>
            </a:lvl6pPr>
            <a:lvl7pPr lvl="6" rtl="0">
              <a:spcBef>
                <a:spcPts val="0"/>
              </a:spcBef>
              <a:spcAft>
                <a:spcPts val="0"/>
              </a:spcAft>
              <a:buNone/>
              <a:defRPr sz="1100" b="0">
                <a:solidFill>
                  <a:srgbClr val="999999"/>
                </a:solidFill>
              </a:defRPr>
            </a:lvl7pPr>
            <a:lvl8pPr lvl="7" rtl="0">
              <a:spcBef>
                <a:spcPts val="0"/>
              </a:spcBef>
              <a:spcAft>
                <a:spcPts val="0"/>
              </a:spcAft>
              <a:buNone/>
              <a:defRPr sz="1100" b="0">
                <a:solidFill>
                  <a:srgbClr val="999999"/>
                </a:solidFill>
              </a:defRPr>
            </a:lvl8pPr>
            <a:lvl9pPr lvl="8" rtl="0">
              <a:spcBef>
                <a:spcPts val="0"/>
              </a:spcBef>
              <a:spcAft>
                <a:spcPts val="0"/>
              </a:spcAft>
              <a:buNone/>
              <a:defRPr sz="1100" b="0">
                <a:solidFill>
                  <a:srgbClr val="999999"/>
                </a:solidFill>
              </a:defRPr>
            </a:lvl9pPr>
          </a:lstStyle>
          <a:p>
            <a:endParaRPr/>
          </a:p>
        </p:txBody>
      </p:sp>
      <p:sp>
        <p:nvSpPr>
          <p:cNvPr id="63" name="Google Shape;63;p14"/>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rgbClr val="FFFFFF"/>
                </a:solidFill>
              </a:defRPr>
            </a:lvl1pPr>
            <a:lvl2pPr lvl="1" rtl="0">
              <a:spcBef>
                <a:spcPts val="0"/>
              </a:spcBef>
              <a:spcAft>
                <a:spcPts val="0"/>
              </a:spcAft>
              <a:buNone/>
              <a:defRPr sz="1400" b="1">
                <a:solidFill>
                  <a:srgbClr val="FFFFFF"/>
                </a:solidFill>
              </a:defRPr>
            </a:lvl2pPr>
            <a:lvl3pPr lvl="2" rtl="0">
              <a:spcBef>
                <a:spcPts val="0"/>
              </a:spcBef>
              <a:spcAft>
                <a:spcPts val="0"/>
              </a:spcAft>
              <a:buNone/>
              <a:defRPr sz="1400" b="1">
                <a:solidFill>
                  <a:srgbClr val="FFFFFF"/>
                </a:solidFill>
              </a:defRPr>
            </a:lvl3pPr>
            <a:lvl4pPr lvl="3" rtl="0">
              <a:spcBef>
                <a:spcPts val="0"/>
              </a:spcBef>
              <a:spcAft>
                <a:spcPts val="0"/>
              </a:spcAft>
              <a:buNone/>
              <a:defRPr sz="1400" b="1">
                <a:solidFill>
                  <a:srgbClr val="FFFFFF"/>
                </a:solidFill>
              </a:defRPr>
            </a:lvl4pPr>
            <a:lvl5pPr lvl="4" rtl="0">
              <a:spcBef>
                <a:spcPts val="0"/>
              </a:spcBef>
              <a:spcAft>
                <a:spcPts val="0"/>
              </a:spcAft>
              <a:buNone/>
              <a:defRPr sz="1400" b="1">
                <a:solidFill>
                  <a:srgbClr val="FFFFFF"/>
                </a:solidFill>
              </a:defRPr>
            </a:lvl5pPr>
            <a:lvl6pPr lvl="5" rtl="0">
              <a:spcBef>
                <a:spcPts val="0"/>
              </a:spcBef>
              <a:spcAft>
                <a:spcPts val="0"/>
              </a:spcAft>
              <a:buNone/>
              <a:defRPr sz="1400" b="1">
                <a:solidFill>
                  <a:srgbClr val="FFFFFF"/>
                </a:solidFill>
              </a:defRPr>
            </a:lvl6pPr>
            <a:lvl7pPr lvl="6" rtl="0">
              <a:spcBef>
                <a:spcPts val="0"/>
              </a:spcBef>
              <a:spcAft>
                <a:spcPts val="0"/>
              </a:spcAft>
              <a:buNone/>
              <a:defRPr sz="1400" b="1">
                <a:solidFill>
                  <a:srgbClr val="FFFFFF"/>
                </a:solidFill>
              </a:defRPr>
            </a:lvl7pPr>
            <a:lvl8pPr lvl="7" rtl="0">
              <a:spcBef>
                <a:spcPts val="0"/>
              </a:spcBef>
              <a:spcAft>
                <a:spcPts val="0"/>
              </a:spcAft>
              <a:buNone/>
              <a:defRPr sz="1400" b="1">
                <a:solidFill>
                  <a:srgbClr val="FFFFFF"/>
                </a:solidFill>
              </a:defRPr>
            </a:lvl8pPr>
            <a:lvl9pPr lvl="8" rtl="0">
              <a:spcBef>
                <a:spcPts val="0"/>
              </a:spcBef>
              <a:spcAft>
                <a:spcPts val="0"/>
              </a:spcAft>
              <a:buNone/>
              <a:defRPr sz="1400" b="1">
                <a:solidFill>
                  <a:srgbClr val="FFFFFF"/>
                </a:solidFill>
              </a:defRPr>
            </a:lvl9pPr>
          </a:lstStyle>
          <a:p>
            <a:endParaRPr/>
          </a:p>
        </p:txBody>
      </p:sp>
      <p:sp>
        <p:nvSpPr>
          <p:cNvPr id="64" name="Google Shape;64;p14"/>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lvl1pPr lvl="0">
              <a:buNone/>
              <a:defRPr sz="1400">
                <a:solidFill>
                  <a:srgbClr val="FFFFFF"/>
                </a:solidFill>
              </a:defRPr>
            </a:lvl1pPr>
            <a:lvl2pPr lvl="1">
              <a:buNone/>
              <a:defRPr sz="1400">
                <a:solidFill>
                  <a:srgbClr val="FFFFFF"/>
                </a:solidFill>
              </a:defRPr>
            </a:lvl2pPr>
            <a:lvl3pPr lvl="2">
              <a:buNone/>
              <a:defRPr sz="1400">
                <a:solidFill>
                  <a:srgbClr val="FFFFFF"/>
                </a:solidFill>
              </a:defRPr>
            </a:lvl3pPr>
            <a:lvl4pPr lvl="3">
              <a:buNone/>
              <a:defRPr sz="1400">
                <a:solidFill>
                  <a:srgbClr val="FFFFFF"/>
                </a:solidFill>
              </a:defRPr>
            </a:lvl4pPr>
            <a:lvl5pPr lvl="4">
              <a:buNone/>
              <a:defRPr sz="1400">
                <a:solidFill>
                  <a:srgbClr val="FFFFFF"/>
                </a:solidFill>
              </a:defRPr>
            </a:lvl5pPr>
            <a:lvl6pPr lvl="5">
              <a:buNone/>
              <a:defRPr sz="1400">
                <a:solidFill>
                  <a:srgbClr val="FFFFFF"/>
                </a:solidFill>
              </a:defRPr>
            </a:lvl6pPr>
            <a:lvl7pPr lvl="6">
              <a:buNone/>
              <a:defRPr sz="1400">
                <a:solidFill>
                  <a:srgbClr val="FFFFFF"/>
                </a:solidFill>
              </a:defRPr>
            </a:lvl7pPr>
            <a:lvl8pPr lvl="7">
              <a:buNone/>
              <a:defRPr sz="1400">
                <a:solidFill>
                  <a:srgbClr val="FFFFFF"/>
                </a:solidFill>
              </a:defRPr>
            </a:lvl8pPr>
            <a:lvl9pPr lvl="8">
              <a:buNone/>
              <a:defRPr sz="1400">
                <a:solidFill>
                  <a:srgbClr val="FFFFFF"/>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標題投影片 1">
  <p:cSld name="1_標題投影片_1">
    <p:spTree>
      <p:nvGrpSpPr>
        <p:cNvPr id="1" name="Shape 65"/>
        <p:cNvGrpSpPr/>
        <p:nvPr/>
      </p:nvGrpSpPr>
      <p:grpSpPr>
        <a:xfrm>
          <a:off x="0" y="0"/>
          <a:ext cx="0" cy="0"/>
          <a:chOff x="0" y="0"/>
          <a:chExt cx="0" cy="0"/>
        </a:xfrm>
      </p:grpSpPr>
      <p:sp>
        <p:nvSpPr>
          <p:cNvPr id="66" name="Google Shape;66;p15"/>
          <p:cNvSpPr txBox="1">
            <a:spLocks noGrp="1"/>
          </p:cNvSpPr>
          <p:nvPr>
            <p:ph type="body" idx="1"/>
          </p:nvPr>
        </p:nvSpPr>
        <p:spPr>
          <a:xfrm>
            <a:off x="263775" y="1181475"/>
            <a:ext cx="4407000" cy="3341100"/>
          </a:xfrm>
          <a:prstGeom prst="rect">
            <a:avLst/>
          </a:prstGeom>
        </p:spPr>
        <p:txBody>
          <a:bodyPr spcFirstLastPara="1" wrap="square" lIns="68575" tIns="34275" rIns="68575" bIns="34275" anchor="t" anchorCtr="0">
            <a:noAutofit/>
          </a:bodyPr>
          <a:lstStyle>
            <a:lvl1pPr marL="457200" lvl="0" indent="-323850">
              <a:spcBef>
                <a:spcPts val="800"/>
              </a:spcBef>
              <a:spcAft>
                <a:spcPts val="0"/>
              </a:spcAft>
              <a:buSzPts val="1500"/>
              <a:buChar char="•"/>
              <a:defRPr sz="1500"/>
            </a:lvl1pPr>
            <a:lvl2pPr marL="914400" lvl="1" indent="-323850">
              <a:spcBef>
                <a:spcPts val="400"/>
              </a:spcBef>
              <a:spcAft>
                <a:spcPts val="0"/>
              </a:spcAft>
              <a:buSzPts val="1500"/>
              <a:buChar char="•"/>
              <a:defRPr sz="1500"/>
            </a:lvl2pPr>
            <a:lvl3pPr marL="1371600" lvl="2" indent="-342900">
              <a:spcBef>
                <a:spcPts val="400"/>
              </a:spcBef>
              <a:spcAft>
                <a:spcPts val="0"/>
              </a:spcAft>
              <a:buSzPts val="1800"/>
              <a:buChar char="•"/>
              <a:defRPr/>
            </a:lvl3pPr>
            <a:lvl4pPr marL="1828800" lvl="3" indent="-323850">
              <a:spcBef>
                <a:spcPts val="400"/>
              </a:spcBef>
              <a:spcAft>
                <a:spcPts val="0"/>
              </a:spcAft>
              <a:buSzPts val="1500"/>
              <a:buChar char="•"/>
              <a:defRPr sz="1500"/>
            </a:lvl4pPr>
            <a:lvl5pPr marL="2286000" lvl="4" indent="-323850">
              <a:spcBef>
                <a:spcPts val="400"/>
              </a:spcBef>
              <a:spcAft>
                <a:spcPts val="0"/>
              </a:spcAft>
              <a:buSzPts val="1500"/>
              <a:buChar char="•"/>
              <a:defRPr sz="1500"/>
            </a:lvl5pPr>
            <a:lvl6pPr marL="2743200" lvl="5" indent="-323850">
              <a:spcBef>
                <a:spcPts val="400"/>
              </a:spcBef>
              <a:spcAft>
                <a:spcPts val="0"/>
              </a:spcAft>
              <a:buSzPts val="1500"/>
              <a:buChar char="•"/>
              <a:defRPr sz="1500"/>
            </a:lvl6pPr>
            <a:lvl7pPr marL="3200400" lvl="6" indent="-323850">
              <a:spcBef>
                <a:spcPts val="400"/>
              </a:spcBef>
              <a:spcAft>
                <a:spcPts val="0"/>
              </a:spcAft>
              <a:buSzPts val="1500"/>
              <a:buChar char="•"/>
              <a:defRPr sz="1500"/>
            </a:lvl7pPr>
            <a:lvl8pPr marL="3657600" lvl="7" indent="-323850">
              <a:spcBef>
                <a:spcPts val="400"/>
              </a:spcBef>
              <a:spcAft>
                <a:spcPts val="0"/>
              </a:spcAft>
              <a:buSzPts val="1500"/>
              <a:buChar char="•"/>
              <a:defRPr sz="1500"/>
            </a:lvl8pPr>
            <a:lvl9pPr marL="4114800" lvl="8" indent="-323850">
              <a:spcBef>
                <a:spcPts val="400"/>
              </a:spcBef>
              <a:spcAft>
                <a:spcPts val="0"/>
              </a:spcAft>
              <a:buSzPts val="1500"/>
              <a:buChar char="•"/>
              <a:defRPr sz="1500"/>
            </a:lvl9pPr>
          </a:lstStyle>
          <a:p>
            <a:endParaRPr/>
          </a:p>
        </p:txBody>
      </p:sp>
      <p:sp>
        <p:nvSpPr>
          <p:cNvPr id="67" name="Google Shape;67;p15"/>
          <p:cNvSpPr txBox="1">
            <a:spLocks noGrp="1"/>
          </p:cNvSpPr>
          <p:nvPr>
            <p:ph type="subTitle" idx="2"/>
          </p:nvPr>
        </p:nvSpPr>
        <p:spPr>
          <a:xfrm>
            <a:off x="4575050" y="4522575"/>
            <a:ext cx="4025100" cy="342900"/>
          </a:xfrm>
          <a:prstGeom prst="rect">
            <a:avLst/>
          </a:prstGeom>
        </p:spPr>
        <p:txBody>
          <a:bodyPr spcFirstLastPara="1" wrap="square" lIns="68575" tIns="34275" rIns="68575" bIns="34275" anchor="t" anchorCtr="0">
            <a:noAutofit/>
          </a:bodyPr>
          <a:lstStyle>
            <a:lvl1pPr lvl="0">
              <a:lnSpc>
                <a:spcPct val="100000"/>
              </a:lnSpc>
              <a:spcBef>
                <a:spcPts val="800"/>
              </a:spcBef>
              <a:spcAft>
                <a:spcPts val="0"/>
              </a:spcAft>
              <a:buNone/>
              <a:defRPr sz="1100" b="1">
                <a:solidFill>
                  <a:srgbClr val="999999"/>
                </a:solidFill>
              </a:defRPr>
            </a:lvl1pPr>
            <a:lvl2pPr lvl="1">
              <a:lnSpc>
                <a:spcPct val="100000"/>
              </a:lnSpc>
              <a:spcBef>
                <a:spcPts val="800"/>
              </a:spcBef>
              <a:spcAft>
                <a:spcPts val="0"/>
              </a:spcAft>
              <a:buNone/>
              <a:defRPr sz="1100" b="1">
                <a:solidFill>
                  <a:srgbClr val="999999"/>
                </a:solidFill>
              </a:defRPr>
            </a:lvl2pPr>
            <a:lvl3pPr lvl="2">
              <a:lnSpc>
                <a:spcPct val="100000"/>
              </a:lnSpc>
              <a:spcBef>
                <a:spcPts val="800"/>
              </a:spcBef>
              <a:spcAft>
                <a:spcPts val="0"/>
              </a:spcAft>
              <a:buNone/>
              <a:defRPr sz="1100" b="1">
                <a:solidFill>
                  <a:srgbClr val="999999"/>
                </a:solidFill>
              </a:defRPr>
            </a:lvl3pPr>
            <a:lvl4pPr lvl="3">
              <a:lnSpc>
                <a:spcPct val="100000"/>
              </a:lnSpc>
              <a:spcBef>
                <a:spcPts val="800"/>
              </a:spcBef>
              <a:spcAft>
                <a:spcPts val="0"/>
              </a:spcAft>
              <a:buNone/>
              <a:defRPr sz="1100" b="1">
                <a:solidFill>
                  <a:srgbClr val="999999"/>
                </a:solidFill>
              </a:defRPr>
            </a:lvl4pPr>
            <a:lvl5pPr lvl="4">
              <a:lnSpc>
                <a:spcPct val="100000"/>
              </a:lnSpc>
              <a:spcBef>
                <a:spcPts val="800"/>
              </a:spcBef>
              <a:spcAft>
                <a:spcPts val="0"/>
              </a:spcAft>
              <a:buNone/>
              <a:defRPr sz="1100" b="1">
                <a:solidFill>
                  <a:srgbClr val="999999"/>
                </a:solidFill>
              </a:defRPr>
            </a:lvl5pPr>
            <a:lvl6pPr lvl="5">
              <a:lnSpc>
                <a:spcPct val="100000"/>
              </a:lnSpc>
              <a:spcBef>
                <a:spcPts val="800"/>
              </a:spcBef>
              <a:spcAft>
                <a:spcPts val="0"/>
              </a:spcAft>
              <a:buNone/>
              <a:defRPr sz="1100" b="1">
                <a:solidFill>
                  <a:srgbClr val="999999"/>
                </a:solidFill>
              </a:defRPr>
            </a:lvl6pPr>
            <a:lvl7pPr lvl="6">
              <a:lnSpc>
                <a:spcPct val="100000"/>
              </a:lnSpc>
              <a:spcBef>
                <a:spcPts val="800"/>
              </a:spcBef>
              <a:spcAft>
                <a:spcPts val="0"/>
              </a:spcAft>
              <a:buNone/>
              <a:defRPr sz="1100" b="1">
                <a:solidFill>
                  <a:srgbClr val="999999"/>
                </a:solidFill>
              </a:defRPr>
            </a:lvl7pPr>
            <a:lvl8pPr lvl="7">
              <a:lnSpc>
                <a:spcPct val="100000"/>
              </a:lnSpc>
              <a:spcBef>
                <a:spcPts val="800"/>
              </a:spcBef>
              <a:spcAft>
                <a:spcPts val="0"/>
              </a:spcAft>
              <a:buNone/>
              <a:defRPr sz="1100" b="1">
                <a:solidFill>
                  <a:srgbClr val="999999"/>
                </a:solidFill>
              </a:defRPr>
            </a:lvl8pPr>
            <a:lvl9pPr lvl="8">
              <a:lnSpc>
                <a:spcPct val="100000"/>
              </a:lnSpc>
              <a:spcBef>
                <a:spcPts val="800"/>
              </a:spcBef>
              <a:spcAft>
                <a:spcPts val="0"/>
              </a:spcAft>
              <a:buNone/>
              <a:defRPr sz="1100" b="1">
                <a:solidFill>
                  <a:srgbClr val="999999"/>
                </a:solidFill>
              </a:defRPr>
            </a:lvl9pPr>
          </a:lstStyle>
          <a:p>
            <a:endParaRPr/>
          </a:p>
        </p:txBody>
      </p:sp>
      <p:sp>
        <p:nvSpPr>
          <p:cNvPr id="68" name="Google Shape;68;p15"/>
          <p:cNvSpPr txBox="1">
            <a:spLocks noGrp="1"/>
          </p:cNvSpPr>
          <p:nvPr>
            <p:ph type="subTitle" idx="3"/>
          </p:nvPr>
        </p:nvSpPr>
        <p:spPr>
          <a:xfrm>
            <a:off x="0" y="4572738"/>
            <a:ext cx="4025100" cy="293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b="0">
                <a:solidFill>
                  <a:srgbClr val="999999"/>
                </a:solidFill>
              </a:defRPr>
            </a:lvl1pPr>
            <a:lvl2pPr lvl="1" rtl="0">
              <a:spcBef>
                <a:spcPts val="0"/>
              </a:spcBef>
              <a:spcAft>
                <a:spcPts val="0"/>
              </a:spcAft>
              <a:buNone/>
              <a:defRPr sz="1100" b="0">
                <a:solidFill>
                  <a:srgbClr val="999999"/>
                </a:solidFill>
              </a:defRPr>
            </a:lvl2pPr>
            <a:lvl3pPr lvl="2" rtl="0">
              <a:spcBef>
                <a:spcPts val="0"/>
              </a:spcBef>
              <a:spcAft>
                <a:spcPts val="0"/>
              </a:spcAft>
              <a:buNone/>
              <a:defRPr sz="1100" b="0">
                <a:solidFill>
                  <a:srgbClr val="999999"/>
                </a:solidFill>
              </a:defRPr>
            </a:lvl3pPr>
            <a:lvl4pPr lvl="3" rtl="0">
              <a:spcBef>
                <a:spcPts val="0"/>
              </a:spcBef>
              <a:spcAft>
                <a:spcPts val="0"/>
              </a:spcAft>
              <a:buNone/>
              <a:defRPr sz="1100" b="0">
                <a:solidFill>
                  <a:srgbClr val="999999"/>
                </a:solidFill>
              </a:defRPr>
            </a:lvl4pPr>
            <a:lvl5pPr lvl="4" rtl="0">
              <a:spcBef>
                <a:spcPts val="0"/>
              </a:spcBef>
              <a:spcAft>
                <a:spcPts val="0"/>
              </a:spcAft>
              <a:buNone/>
              <a:defRPr sz="1100" b="0">
                <a:solidFill>
                  <a:srgbClr val="999999"/>
                </a:solidFill>
              </a:defRPr>
            </a:lvl5pPr>
            <a:lvl6pPr lvl="5" rtl="0">
              <a:spcBef>
                <a:spcPts val="0"/>
              </a:spcBef>
              <a:spcAft>
                <a:spcPts val="0"/>
              </a:spcAft>
              <a:buNone/>
              <a:defRPr sz="1100" b="0">
                <a:solidFill>
                  <a:srgbClr val="999999"/>
                </a:solidFill>
              </a:defRPr>
            </a:lvl6pPr>
            <a:lvl7pPr lvl="6" rtl="0">
              <a:spcBef>
                <a:spcPts val="0"/>
              </a:spcBef>
              <a:spcAft>
                <a:spcPts val="0"/>
              </a:spcAft>
              <a:buNone/>
              <a:defRPr sz="1100" b="0">
                <a:solidFill>
                  <a:srgbClr val="999999"/>
                </a:solidFill>
              </a:defRPr>
            </a:lvl7pPr>
            <a:lvl8pPr lvl="7" rtl="0">
              <a:spcBef>
                <a:spcPts val="0"/>
              </a:spcBef>
              <a:spcAft>
                <a:spcPts val="0"/>
              </a:spcAft>
              <a:buNone/>
              <a:defRPr sz="1100" b="0">
                <a:solidFill>
                  <a:srgbClr val="999999"/>
                </a:solidFill>
              </a:defRPr>
            </a:lvl8pPr>
            <a:lvl9pPr lvl="8" rtl="0">
              <a:spcBef>
                <a:spcPts val="0"/>
              </a:spcBef>
              <a:spcAft>
                <a:spcPts val="0"/>
              </a:spcAft>
              <a:buNone/>
              <a:defRPr sz="1100" b="0">
                <a:solidFill>
                  <a:srgbClr val="999999"/>
                </a:solidFill>
              </a:defRPr>
            </a:lvl9pPr>
          </a:lstStyle>
          <a:p>
            <a:endParaRPr/>
          </a:p>
        </p:txBody>
      </p:sp>
      <p:sp>
        <p:nvSpPr>
          <p:cNvPr id="69" name="Google Shape;69;p15"/>
          <p:cNvSpPr/>
          <p:nvPr/>
        </p:nvSpPr>
        <p:spPr>
          <a:xfrm>
            <a:off x="-1879" y="265669"/>
            <a:ext cx="9144000" cy="331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0" name="Google Shape;70;p15"/>
          <p:cNvSpPr txBox="1">
            <a:spLocks noGrp="1"/>
          </p:cNvSpPr>
          <p:nvPr>
            <p:ph type="title"/>
          </p:nvPr>
        </p:nvSpPr>
        <p:spPr>
          <a:xfrm>
            <a:off x="7375" y="273850"/>
            <a:ext cx="9109200" cy="345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1"/>
              </a:buClr>
              <a:buSzPts val="2100"/>
              <a:buFont typeface="Calibri"/>
              <a:buNone/>
              <a:defRPr sz="2100" b="1">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1" name="Google Shape;71;p15"/>
          <p:cNvSpPr txBox="1">
            <a:spLocks noGrp="1"/>
          </p:cNvSpPr>
          <p:nvPr>
            <p:ph type="title" idx="4"/>
          </p:nvPr>
        </p:nvSpPr>
        <p:spPr>
          <a:xfrm>
            <a:off x="-63900" y="4816231"/>
            <a:ext cx="4614600" cy="23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rgbClr val="FFFFFF"/>
                </a:solidFill>
              </a:defRPr>
            </a:lvl1pPr>
            <a:lvl2pPr lvl="1" rtl="0">
              <a:spcBef>
                <a:spcPts val="0"/>
              </a:spcBef>
              <a:spcAft>
                <a:spcPts val="0"/>
              </a:spcAft>
              <a:buNone/>
              <a:defRPr sz="1400" b="1">
                <a:solidFill>
                  <a:srgbClr val="FFFFFF"/>
                </a:solidFill>
              </a:defRPr>
            </a:lvl2pPr>
            <a:lvl3pPr lvl="2" rtl="0">
              <a:spcBef>
                <a:spcPts val="0"/>
              </a:spcBef>
              <a:spcAft>
                <a:spcPts val="0"/>
              </a:spcAft>
              <a:buNone/>
              <a:defRPr sz="1400" b="1">
                <a:solidFill>
                  <a:srgbClr val="FFFFFF"/>
                </a:solidFill>
              </a:defRPr>
            </a:lvl3pPr>
            <a:lvl4pPr lvl="3" rtl="0">
              <a:spcBef>
                <a:spcPts val="0"/>
              </a:spcBef>
              <a:spcAft>
                <a:spcPts val="0"/>
              </a:spcAft>
              <a:buNone/>
              <a:defRPr sz="1400" b="1">
                <a:solidFill>
                  <a:srgbClr val="FFFFFF"/>
                </a:solidFill>
              </a:defRPr>
            </a:lvl4pPr>
            <a:lvl5pPr lvl="4" rtl="0">
              <a:spcBef>
                <a:spcPts val="0"/>
              </a:spcBef>
              <a:spcAft>
                <a:spcPts val="0"/>
              </a:spcAft>
              <a:buNone/>
              <a:defRPr sz="1400" b="1">
                <a:solidFill>
                  <a:srgbClr val="FFFFFF"/>
                </a:solidFill>
              </a:defRPr>
            </a:lvl5pPr>
            <a:lvl6pPr lvl="5" rtl="0">
              <a:spcBef>
                <a:spcPts val="0"/>
              </a:spcBef>
              <a:spcAft>
                <a:spcPts val="0"/>
              </a:spcAft>
              <a:buNone/>
              <a:defRPr sz="1400" b="1">
                <a:solidFill>
                  <a:srgbClr val="FFFFFF"/>
                </a:solidFill>
              </a:defRPr>
            </a:lvl6pPr>
            <a:lvl7pPr lvl="6" rtl="0">
              <a:spcBef>
                <a:spcPts val="0"/>
              </a:spcBef>
              <a:spcAft>
                <a:spcPts val="0"/>
              </a:spcAft>
              <a:buNone/>
              <a:defRPr sz="1400" b="1">
                <a:solidFill>
                  <a:srgbClr val="FFFFFF"/>
                </a:solidFill>
              </a:defRPr>
            </a:lvl7pPr>
            <a:lvl8pPr lvl="7" rtl="0">
              <a:spcBef>
                <a:spcPts val="0"/>
              </a:spcBef>
              <a:spcAft>
                <a:spcPts val="0"/>
              </a:spcAft>
              <a:buNone/>
              <a:defRPr sz="1400" b="1">
                <a:solidFill>
                  <a:srgbClr val="FFFFFF"/>
                </a:solidFill>
              </a:defRPr>
            </a:lvl8pPr>
            <a:lvl9pPr lvl="8" rtl="0">
              <a:spcBef>
                <a:spcPts val="0"/>
              </a:spcBef>
              <a:spcAft>
                <a:spcPts val="0"/>
              </a:spcAft>
              <a:buNone/>
              <a:defRPr sz="1400" b="1">
                <a:solidFill>
                  <a:srgbClr val="FFFFFF"/>
                </a:solidFill>
              </a:defRPr>
            </a:lvl9pPr>
          </a:lstStyle>
          <a:p>
            <a:endParaRPr/>
          </a:p>
        </p:txBody>
      </p:sp>
      <p:sp>
        <p:nvSpPr>
          <p:cNvPr id="72" name="Google Shape;72;p15"/>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lvl1pPr lvl="0" rtl="0">
              <a:buNone/>
              <a:defRPr sz="1400">
                <a:solidFill>
                  <a:srgbClr val="FFFFFF"/>
                </a:solidFill>
              </a:defRPr>
            </a:lvl1pPr>
            <a:lvl2pPr lvl="1" rtl="0">
              <a:buNone/>
              <a:defRPr sz="1400">
                <a:solidFill>
                  <a:srgbClr val="FFFFFF"/>
                </a:solidFill>
              </a:defRPr>
            </a:lvl2pPr>
            <a:lvl3pPr lvl="2" rtl="0">
              <a:buNone/>
              <a:defRPr sz="1400">
                <a:solidFill>
                  <a:srgbClr val="FFFFFF"/>
                </a:solidFill>
              </a:defRPr>
            </a:lvl3pPr>
            <a:lvl4pPr lvl="3" rtl="0">
              <a:buNone/>
              <a:defRPr sz="1400">
                <a:solidFill>
                  <a:srgbClr val="FFFFFF"/>
                </a:solidFill>
              </a:defRPr>
            </a:lvl4pPr>
            <a:lvl5pPr lvl="4" rtl="0">
              <a:buNone/>
              <a:defRPr sz="1400">
                <a:solidFill>
                  <a:srgbClr val="FFFFFF"/>
                </a:solidFill>
              </a:defRPr>
            </a:lvl5pPr>
            <a:lvl6pPr lvl="5" rtl="0">
              <a:buNone/>
              <a:defRPr sz="1400">
                <a:solidFill>
                  <a:srgbClr val="FFFFFF"/>
                </a:solidFill>
              </a:defRPr>
            </a:lvl6pPr>
            <a:lvl7pPr lvl="6" rtl="0">
              <a:buNone/>
              <a:defRPr sz="1400">
                <a:solidFill>
                  <a:srgbClr val="FFFFFF"/>
                </a:solidFill>
              </a:defRPr>
            </a:lvl7pPr>
            <a:lvl8pPr lvl="7" rtl="0">
              <a:buNone/>
              <a:defRPr sz="1400">
                <a:solidFill>
                  <a:srgbClr val="FFFFFF"/>
                </a:solidFill>
              </a:defRPr>
            </a:lvl8pPr>
            <a:lvl9pPr lvl="8" rtl="0">
              <a:buNone/>
              <a:defRPr sz="1400">
                <a:solidFill>
                  <a:srgbClr val="FFFFFF"/>
                </a:solidFill>
              </a:defRPr>
            </a:lvl9pPr>
          </a:lstStyle>
          <a:p>
            <a:pPr marL="0" lvl="0" indent="0" algn="r" rtl="0">
              <a:spcBef>
                <a:spcPts val="0"/>
              </a:spcBef>
              <a:spcAft>
                <a:spcPts val="0"/>
              </a:spcAft>
              <a:buNone/>
            </a:pPr>
            <a:fld id="{00000000-1234-1234-1234-123412341234}" type="slidenum">
              <a:rPr lang="zh-TW"/>
              <a:t>‹#›</a:t>
            </a:fld>
            <a:endParaRPr/>
          </a:p>
        </p:txBody>
      </p:sp>
      <p:sp>
        <p:nvSpPr>
          <p:cNvPr id="73" name="Google Shape;73;p15"/>
          <p:cNvSpPr txBox="1">
            <a:spLocks noGrp="1"/>
          </p:cNvSpPr>
          <p:nvPr>
            <p:ph type="subTitle" idx="5"/>
          </p:nvPr>
        </p:nvSpPr>
        <p:spPr>
          <a:xfrm>
            <a:off x="0" y="619450"/>
            <a:ext cx="9144000" cy="527400"/>
          </a:xfrm>
          <a:prstGeom prst="rect">
            <a:avLst/>
          </a:prstGeom>
        </p:spPr>
        <p:txBody>
          <a:bodyPr spcFirstLastPara="1" wrap="square" lIns="68575" tIns="34275" rIns="68575" bIns="34275" anchor="t" anchorCtr="0">
            <a:noAutofit/>
          </a:bodyPr>
          <a:lstStyle>
            <a:lvl1pPr lvl="0" algn="ctr">
              <a:spcBef>
                <a:spcPts val="800"/>
              </a:spcBef>
              <a:spcAft>
                <a:spcPts val="0"/>
              </a:spcAft>
              <a:buNone/>
              <a:defRPr sz="2400" b="1">
                <a:solidFill>
                  <a:srgbClr val="4A86E8"/>
                </a:solidFill>
              </a:defRPr>
            </a:lvl1pPr>
            <a:lvl2pPr lvl="1" algn="ctr">
              <a:spcBef>
                <a:spcPts val="800"/>
              </a:spcBef>
              <a:spcAft>
                <a:spcPts val="0"/>
              </a:spcAft>
              <a:buNone/>
              <a:defRPr sz="2400" b="1">
                <a:solidFill>
                  <a:srgbClr val="4A86E8"/>
                </a:solidFill>
              </a:defRPr>
            </a:lvl2pPr>
            <a:lvl3pPr lvl="2" algn="ctr">
              <a:spcBef>
                <a:spcPts val="800"/>
              </a:spcBef>
              <a:spcAft>
                <a:spcPts val="0"/>
              </a:spcAft>
              <a:buNone/>
              <a:defRPr sz="2400" b="1">
                <a:solidFill>
                  <a:srgbClr val="4A86E8"/>
                </a:solidFill>
              </a:defRPr>
            </a:lvl3pPr>
            <a:lvl4pPr lvl="3" algn="ctr">
              <a:spcBef>
                <a:spcPts val="800"/>
              </a:spcBef>
              <a:spcAft>
                <a:spcPts val="0"/>
              </a:spcAft>
              <a:buNone/>
              <a:defRPr sz="2400" b="1">
                <a:solidFill>
                  <a:srgbClr val="4A86E8"/>
                </a:solidFill>
              </a:defRPr>
            </a:lvl4pPr>
            <a:lvl5pPr lvl="4" algn="ctr">
              <a:spcBef>
                <a:spcPts val="800"/>
              </a:spcBef>
              <a:spcAft>
                <a:spcPts val="0"/>
              </a:spcAft>
              <a:buNone/>
              <a:defRPr sz="2400" b="1">
                <a:solidFill>
                  <a:srgbClr val="4A86E8"/>
                </a:solidFill>
              </a:defRPr>
            </a:lvl5pPr>
            <a:lvl6pPr lvl="5" algn="ctr">
              <a:spcBef>
                <a:spcPts val="800"/>
              </a:spcBef>
              <a:spcAft>
                <a:spcPts val="0"/>
              </a:spcAft>
              <a:buNone/>
              <a:defRPr sz="2400" b="1">
                <a:solidFill>
                  <a:srgbClr val="4A86E8"/>
                </a:solidFill>
              </a:defRPr>
            </a:lvl6pPr>
            <a:lvl7pPr lvl="6" algn="ctr">
              <a:spcBef>
                <a:spcPts val="800"/>
              </a:spcBef>
              <a:spcAft>
                <a:spcPts val="0"/>
              </a:spcAft>
              <a:buNone/>
              <a:defRPr sz="2400" b="1">
                <a:solidFill>
                  <a:srgbClr val="4A86E8"/>
                </a:solidFill>
              </a:defRPr>
            </a:lvl7pPr>
            <a:lvl8pPr lvl="7" algn="ctr">
              <a:spcBef>
                <a:spcPts val="800"/>
              </a:spcBef>
              <a:spcAft>
                <a:spcPts val="0"/>
              </a:spcAft>
              <a:buNone/>
              <a:defRPr sz="2400" b="1">
                <a:solidFill>
                  <a:srgbClr val="4A86E8"/>
                </a:solidFill>
              </a:defRPr>
            </a:lvl8pPr>
            <a:lvl9pPr lvl="8" algn="ctr">
              <a:spcBef>
                <a:spcPts val="800"/>
              </a:spcBef>
              <a:spcAft>
                <a:spcPts val="0"/>
              </a:spcAft>
              <a:buNone/>
              <a:defRPr sz="2400" b="1">
                <a:solidFill>
                  <a:srgbClr val="4A86E8"/>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標題投影片 1 1">
  <p:cSld name="1_標題投影片_1_1">
    <p:spTree>
      <p:nvGrpSpPr>
        <p:cNvPr id="1" name="Shape 74"/>
        <p:cNvGrpSpPr/>
        <p:nvPr/>
      </p:nvGrpSpPr>
      <p:grpSpPr>
        <a:xfrm>
          <a:off x="0" y="0"/>
          <a:ext cx="0" cy="0"/>
          <a:chOff x="0" y="0"/>
          <a:chExt cx="0" cy="0"/>
        </a:xfrm>
      </p:grpSpPr>
      <p:sp>
        <p:nvSpPr>
          <p:cNvPr id="75" name="Google Shape;75;p16"/>
          <p:cNvSpPr txBox="1">
            <a:spLocks noGrp="1"/>
          </p:cNvSpPr>
          <p:nvPr>
            <p:ph type="subTitle" idx="1"/>
          </p:nvPr>
        </p:nvSpPr>
        <p:spPr>
          <a:xfrm>
            <a:off x="4575050" y="4522575"/>
            <a:ext cx="4025100" cy="3429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None/>
              <a:defRPr sz="1100">
                <a:solidFill>
                  <a:srgbClr val="999999"/>
                </a:solidFill>
              </a:defRPr>
            </a:lvl1pPr>
            <a:lvl2pPr lvl="1" rtl="0">
              <a:lnSpc>
                <a:spcPct val="100000"/>
              </a:lnSpc>
              <a:spcBef>
                <a:spcPts val="800"/>
              </a:spcBef>
              <a:spcAft>
                <a:spcPts val="0"/>
              </a:spcAft>
              <a:buNone/>
              <a:defRPr sz="1100">
                <a:solidFill>
                  <a:srgbClr val="999999"/>
                </a:solidFill>
              </a:defRPr>
            </a:lvl2pPr>
            <a:lvl3pPr lvl="2" rtl="0">
              <a:lnSpc>
                <a:spcPct val="100000"/>
              </a:lnSpc>
              <a:spcBef>
                <a:spcPts val="800"/>
              </a:spcBef>
              <a:spcAft>
                <a:spcPts val="0"/>
              </a:spcAft>
              <a:buNone/>
              <a:defRPr sz="1100">
                <a:solidFill>
                  <a:srgbClr val="999999"/>
                </a:solidFill>
              </a:defRPr>
            </a:lvl3pPr>
            <a:lvl4pPr lvl="3" rtl="0">
              <a:lnSpc>
                <a:spcPct val="100000"/>
              </a:lnSpc>
              <a:spcBef>
                <a:spcPts val="800"/>
              </a:spcBef>
              <a:spcAft>
                <a:spcPts val="0"/>
              </a:spcAft>
              <a:buNone/>
              <a:defRPr sz="1100">
                <a:solidFill>
                  <a:srgbClr val="999999"/>
                </a:solidFill>
              </a:defRPr>
            </a:lvl4pPr>
            <a:lvl5pPr lvl="4" rtl="0">
              <a:lnSpc>
                <a:spcPct val="100000"/>
              </a:lnSpc>
              <a:spcBef>
                <a:spcPts val="800"/>
              </a:spcBef>
              <a:spcAft>
                <a:spcPts val="0"/>
              </a:spcAft>
              <a:buNone/>
              <a:defRPr sz="1100">
                <a:solidFill>
                  <a:srgbClr val="999999"/>
                </a:solidFill>
              </a:defRPr>
            </a:lvl5pPr>
            <a:lvl6pPr lvl="5" rtl="0">
              <a:lnSpc>
                <a:spcPct val="100000"/>
              </a:lnSpc>
              <a:spcBef>
                <a:spcPts val="800"/>
              </a:spcBef>
              <a:spcAft>
                <a:spcPts val="0"/>
              </a:spcAft>
              <a:buNone/>
              <a:defRPr sz="1100">
                <a:solidFill>
                  <a:srgbClr val="999999"/>
                </a:solidFill>
              </a:defRPr>
            </a:lvl6pPr>
            <a:lvl7pPr lvl="6" rtl="0">
              <a:lnSpc>
                <a:spcPct val="100000"/>
              </a:lnSpc>
              <a:spcBef>
                <a:spcPts val="800"/>
              </a:spcBef>
              <a:spcAft>
                <a:spcPts val="0"/>
              </a:spcAft>
              <a:buNone/>
              <a:defRPr sz="1100">
                <a:solidFill>
                  <a:srgbClr val="999999"/>
                </a:solidFill>
              </a:defRPr>
            </a:lvl7pPr>
            <a:lvl8pPr lvl="7" rtl="0">
              <a:lnSpc>
                <a:spcPct val="100000"/>
              </a:lnSpc>
              <a:spcBef>
                <a:spcPts val="800"/>
              </a:spcBef>
              <a:spcAft>
                <a:spcPts val="0"/>
              </a:spcAft>
              <a:buNone/>
              <a:defRPr sz="1100">
                <a:solidFill>
                  <a:srgbClr val="999999"/>
                </a:solidFill>
              </a:defRPr>
            </a:lvl8pPr>
            <a:lvl9pPr lvl="8" rtl="0">
              <a:lnSpc>
                <a:spcPct val="100000"/>
              </a:lnSpc>
              <a:spcBef>
                <a:spcPts val="800"/>
              </a:spcBef>
              <a:spcAft>
                <a:spcPts val="0"/>
              </a:spcAft>
              <a:buNone/>
              <a:defRPr sz="1100">
                <a:solidFill>
                  <a:srgbClr val="999999"/>
                </a:solidFill>
              </a:defRPr>
            </a:lvl9pPr>
          </a:lstStyle>
          <a:p>
            <a:endParaRPr/>
          </a:p>
        </p:txBody>
      </p:sp>
      <p:sp>
        <p:nvSpPr>
          <p:cNvPr id="76" name="Google Shape;76;p16"/>
          <p:cNvSpPr txBox="1">
            <a:spLocks noGrp="1"/>
          </p:cNvSpPr>
          <p:nvPr>
            <p:ph type="subTitle" idx="2"/>
          </p:nvPr>
        </p:nvSpPr>
        <p:spPr>
          <a:xfrm>
            <a:off x="0" y="4572738"/>
            <a:ext cx="4025100" cy="293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b="0">
                <a:solidFill>
                  <a:srgbClr val="999999"/>
                </a:solidFill>
              </a:defRPr>
            </a:lvl1pPr>
            <a:lvl2pPr lvl="1" rtl="0">
              <a:spcBef>
                <a:spcPts val="0"/>
              </a:spcBef>
              <a:spcAft>
                <a:spcPts val="0"/>
              </a:spcAft>
              <a:buNone/>
              <a:defRPr sz="1100" b="0">
                <a:solidFill>
                  <a:srgbClr val="999999"/>
                </a:solidFill>
              </a:defRPr>
            </a:lvl2pPr>
            <a:lvl3pPr lvl="2" rtl="0">
              <a:spcBef>
                <a:spcPts val="0"/>
              </a:spcBef>
              <a:spcAft>
                <a:spcPts val="0"/>
              </a:spcAft>
              <a:buNone/>
              <a:defRPr sz="1100" b="0">
                <a:solidFill>
                  <a:srgbClr val="999999"/>
                </a:solidFill>
              </a:defRPr>
            </a:lvl3pPr>
            <a:lvl4pPr lvl="3" rtl="0">
              <a:spcBef>
                <a:spcPts val="0"/>
              </a:spcBef>
              <a:spcAft>
                <a:spcPts val="0"/>
              </a:spcAft>
              <a:buNone/>
              <a:defRPr sz="1100" b="0">
                <a:solidFill>
                  <a:srgbClr val="999999"/>
                </a:solidFill>
              </a:defRPr>
            </a:lvl4pPr>
            <a:lvl5pPr lvl="4" rtl="0">
              <a:spcBef>
                <a:spcPts val="0"/>
              </a:spcBef>
              <a:spcAft>
                <a:spcPts val="0"/>
              </a:spcAft>
              <a:buNone/>
              <a:defRPr sz="1100" b="0">
                <a:solidFill>
                  <a:srgbClr val="999999"/>
                </a:solidFill>
              </a:defRPr>
            </a:lvl5pPr>
            <a:lvl6pPr lvl="5" rtl="0">
              <a:spcBef>
                <a:spcPts val="0"/>
              </a:spcBef>
              <a:spcAft>
                <a:spcPts val="0"/>
              </a:spcAft>
              <a:buNone/>
              <a:defRPr sz="1100" b="0">
                <a:solidFill>
                  <a:srgbClr val="999999"/>
                </a:solidFill>
              </a:defRPr>
            </a:lvl6pPr>
            <a:lvl7pPr lvl="6" rtl="0">
              <a:spcBef>
                <a:spcPts val="0"/>
              </a:spcBef>
              <a:spcAft>
                <a:spcPts val="0"/>
              </a:spcAft>
              <a:buNone/>
              <a:defRPr sz="1100" b="0">
                <a:solidFill>
                  <a:srgbClr val="999999"/>
                </a:solidFill>
              </a:defRPr>
            </a:lvl7pPr>
            <a:lvl8pPr lvl="7" rtl="0">
              <a:spcBef>
                <a:spcPts val="0"/>
              </a:spcBef>
              <a:spcAft>
                <a:spcPts val="0"/>
              </a:spcAft>
              <a:buNone/>
              <a:defRPr sz="1100" b="0">
                <a:solidFill>
                  <a:srgbClr val="999999"/>
                </a:solidFill>
              </a:defRPr>
            </a:lvl8pPr>
            <a:lvl9pPr lvl="8" rtl="0">
              <a:spcBef>
                <a:spcPts val="0"/>
              </a:spcBef>
              <a:spcAft>
                <a:spcPts val="0"/>
              </a:spcAft>
              <a:buNone/>
              <a:defRPr sz="1100" b="0">
                <a:solidFill>
                  <a:srgbClr val="999999"/>
                </a:solidFill>
              </a:defRPr>
            </a:lvl9pPr>
          </a:lstStyle>
          <a:p>
            <a:endParaRPr/>
          </a:p>
        </p:txBody>
      </p:sp>
      <p:sp>
        <p:nvSpPr>
          <p:cNvPr id="77" name="Google Shape;77;p16"/>
          <p:cNvSpPr/>
          <p:nvPr/>
        </p:nvSpPr>
        <p:spPr>
          <a:xfrm>
            <a:off x="-1879" y="265669"/>
            <a:ext cx="9144000" cy="331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8" name="Google Shape;78;p16"/>
          <p:cNvSpPr txBox="1">
            <a:spLocks noGrp="1"/>
          </p:cNvSpPr>
          <p:nvPr>
            <p:ph type="title"/>
          </p:nvPr>
        </p:nvSpPr>
        <p:spPr>
          <a:xfrm>
            <a:off x="7375" y="273850"/>
            <a:ext cx="9109200" cy="345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1"/>
              </a:buClr>
              <a:buSzPts val="2100"/>
              <a:buFont typeface="Calibri"/>
              <a:buNone/>
              <a:defRPr sz="2100" b="1">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9" name="Google Shape;79;p16"/>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rgbClr val="FFFFFF"/>
                </a:solidFill>
              </a:defRPr>
            </a:lvl1pPr>
            <a:lvl2pPr lvl="1" rtl="0">
              <a:spcBef>
                <a:spcPts val="0"/>
              </a:spcBef>
              <a:spcAft>
                <a:spcPts val="0"/>
              </a:spcAft>
              <a:buNone/>
              <a:defRPr sz="1400" b="1">
                <a:solidFill>
                  <a:srgbClr val="FFFFFF"/>
                </a:solidFill>
              </a:defRPr>
            </a:lvl2pPr>
            <a:lvl3pPr lvl="2" rtl="0">
              <a:spcBef>
                <a:spcPts val="0"/>
              </a:spcBef>
              <a:spcAft>
                <a:spcPts val="0"/>
              </a:spcAft>
              <a:buNone/>
              <a:defRPr sz="1400" b="1">
                <a:solidFill>
                  <a:srgbClr val="FFFFFF"/>
                </a:solidFill>
              </a:defRPr>
            </a:lvl3pPr>
            <a:lvl4pPr lvl="3" rtl="0">
              <a:spcBef>
                <a:spcPts val="0"/>
              </a:spcBef>
              <a:spcAft>
                <a:spcPts val="0"/>
              </a:spcAft>
              <a:buNone/>
              <a:defRPr sz="1400" b="1">
                <a:solidFill>
                  <a:srgbClr val="FFFFFF"/>
                </a:solidFill>
              </a:defRPr>
            </a:lvl4pPr>
            <a:lvl5pPr lvl="4" rtl="0">
              <a:spcBef>
                <a:spcPts val="0"/>
              </a:spcBef>
              <a:spcAft>
                <a:spcPts val="0"/>
              </a:spcAft>
              <a:buNone/>
              <a:defRPr sz="1400" b="1">
                <a:solidFill>
                  <a:srgbClr val="FFFFFF"/>
                </a:solidFill>
              </a:defRPr>
            </a:lvl5pPr>
            <a:lvl6pPr lvl="5" rtl="0">
              <a:spcBef>
                <a:spcPts val="0"/>
              </a:spcBef>
              <a:spcAft>
                <a:spcPts val="0"/>
              </a:spcAft>
              <a:buNone/>
              <a:defRPr sz="1400" b="1">
                <a:solidFill>
                  <a:srgbClr val="FFFFFF"/>
                </a:solidFill>
              </a:defRPr>
            </a:lvl6pPr>
            <a:lvl7pPr lvl="6" rtl="0">
              <a:spcBef>
                <a:spcPts val="0"/>
              </a:spcBef>
              <a:spcAft>
                <a:spcPts val="0"/>
              </a:spcAft>
              <a:buNone/>
              <a:defRPr sz="1400" b="1">
                <a:solidFill>
                  <a:srgbClr val="FFFFFF"/>
                </a:solidFill>
              </a:defRPr>
            </a:lvl7pPr>
            <a:lvl8pPr lvl="7" rtl="0">
              <a:spcBef>
                <a:spcPts val="0"/>
              </a:spcBef>
              <a:spcAft>
                <a:spcPts val="0"/>
              </a:spcAft>
              <a:buNone/>
              <a:defRPr sz="1400" b="1">
                <a:solidFill>
                  <a:srgbClr val="FFFFFF"/>
                </a:solidFill>
              </a:defRPr>
            </a:lvl8pPr>
            <a:lvl9pPr lvl="8" rtl="0">
              <a:spcBef>
                <a:spcPts val="0"/>
              </a:spcBef>
              <a:spcAft>
                <a:spcPts val="0"/>
              </a:spcAft>
              <a:buNone/>
              <a:defRPr sz="1400" b="1">
                <a:solidFill>
                  <a:srgbClr val="FFFFFF"/>
                </a:solidFill>
              </a:defRPr>
            </a:lvl9pPr>
          </a:lstStyle>
          <a:p>
            <a:endParaRPr/>
          </a:p>
        </p:txBody>
      </p:sp>
      <p:sp>
        <p:nvSpPr>
          <p:cNvPr id="80" name="Google Shape;80;p16"/>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lvl1pPr lvl="0" rtl="0">
              <a:buNone/>
              <a:defRPr sz="1400">
                <a:solidFill>
                  <a:srgbClr val="FFFFFF"/>
                </a:solidFill>
              </a:defRPr>
            </a:lvl1pPr>
            <a:lvl2pPr lvl="1" rtl="0">
              <a:buNone/>
              <a:defRPr sz="1400">
                <a:solidFill>
                  <a:srgbClr val="FFFFFF"/>
                </a:solidFill>
              </a:defRPr>
            </a:lvl2pPr>
            <a:lvl3pPr lvl="2" rtl="0">
              <a:buNone/>
              <a:defRPr sz="1400">
                <a:solidFill>
                  <a:srgbClr val="FFFFFF"/>
                </a:solidFill>
              </a:defRPr>
            </a:lvl3pPr>
            <a:lvl4pPr lvl="3" rtl="0">
              <a:buNone/>
              <a:defRPr sz="1400">
                <a:solidFill>
                  <a:srgbClr val="FFFFFF"/>
                </a:solidFill>
              </a:defRPr>
            </a:lvl4pPr>
            <a:lvl5pPr lvl="4" rtl="0">
              <a:buNone/>
              <a:defRPr sz="1400">
                <a:solidFill>
                  <a:srgbClr val="FFFFFF"/>
                </a:solidFill>
              </a:defRPr>
            </a:lvl5pPr>
            <a:lvl6pPr lvl="5" rtl="0">
              <a:buNone/>
              <a:defRPr sz="1400">
                <a:solidFill>
                  <a:srgbClr val="FFFFFF"/>
                </a:solidFill>
              </a:defRPr>
            </a:lvl6pPr>
            <a:lvl7pPr lvl="6" rtl="0">
              <a:buNone/>
              <a:defRPr sz="1400">
                <a:solidFill>
                  <a:srgbClr val="FFFFFF"/>
                </a:solidFill>
              </a:defRPr>
            </a:lvl7pPr>
            <a:lvl8pPr lvl="7" rtl="0">
              <a:buNone/>
              <a:defRPr sz="1400">
                <a:solidFill>
                  <a:srgbClr val="FFFFFF"/>
                </a:solidFill>
              </a:defRPr>
            </a:lvl8pPr>
            <a:lvl9pPr lvl="8" rtl="0">
              <a:buNone/>
              <a:defRPr sz="1400">
                <a:solidFill>
                  <a:srgbClr val="FFFFFF"/>
                </a:solidFill>
              </a:defRPr>
            </a:lvl9pPr>
          </a:lstStyle>
          <a:p>
            <a:pPr marL="0" lvl="0" indent="0" algn="r" rtl="0">
              <a:spcBef>
                <a:spcPts val="0"/>
              </a:spcBef>
              <a:spcAft>
                <a:spcPts val="0"/>
              </a:spcAft>
              <a:buNone/>
            </a:pPr>
            <a:fld id="{00000000-1234-1234-1234-123412341234}" type="slidenum">
              <a:rPr lang="zh-TW"/>
              <a:t>‹#›</a:t>
            </a:fld>
            <a:endParaRPr/>
          </a:p>
        </p:txBody>
      </p:sp>
      <p:sp>
        <p:nvSpPr>
          <p:cNvPr id="81" name="Google Shape;81;p16"/>
          <p:cNvSpPr txBox="1">
            <a:spLocks noGrp="1"/>
          </p:cNvSpPr>
          <p:nvPr>
            <p:ph type="subTitle" idx="4"/>
          </p:nvPr>
        </p:nvSpPr>
        <p:spPr>
          <a:xfrm>
            <a:off x="0" y="619450"/>
            <a:ext cx="9144000" cy="527400"/>
          </a:xfrm>
          <a:prstGeom prst="rect">
            <a:avLst/>
          </a:prstGeom>
        </p:spPr>
        <p:txBody>
          <a:bodyPr spcFirstLastPara="1" wrap="square" lIns="68575" tIns="34275" rIns="68575" bIns="34275" anchor="t" anchorCtr="0">
            <a:noAutofit/>
          </a:bodyPr>
          <a:lstStyle>
            <a:lvl1pPr lvl="0" algn="ctr" rtl="0">
              <a:spcBef>
                <a:spcPts val="800"/>
              </a:spcBef>
              <a:spcAft>
                <a:spcPts val="0"/>
              </a:spcAft>
              <a:buNone/>
              <a:defRPr sz="2400" b="1">
                <a:solidFill>
                  <a:srgbClr val="4A86E8"/>
                </a:solidFill>
              </a:defRPr>
            </a:lvl1pPr>
            <a:lvl2pPr lvl="1" algn="ctr" rtl="0">
              <a:spcBef>
                <a:spcPts val="800"/>
              </a:spcBef>
              <a:spcAft>
                <a:spcPts val="0"/>
              </a:spcAft>
              <a:buNone/>
              <a:defRPr sz="2400" b="1">
                <a:solidFill>
                  <a:srgbClr val="4A86E8"/>
                </a:solidFill>
              </a:defRPr>
            </a:lvl2pPr>
            <a:lvl3pPr lvl="2" algn="ctr" rtl="0">
              <a:spcBef>
                <a:spcPts val="800"/>
              </a:spcBef>
              <a:spcAft>
                <a:spcPts val="0"/>
              </a:spcAft>
              <a:buNone/>
              <a:defRPr sz="2400" b="1">
                <a:solidFill>
                  <a:srgbClr val="4A86E8"/>
                </a:solidFill>
              </a:defRPr>
            </a:lvl3pPr>
            <a:lvl4pPr lvl="3" algn="ctr" rtl="0">
              <a:spcBef>
                <a:spcPts val="800"/>
              </a:spcBef>
              <a:spcAft>
                <a:spcPts val="0"/>
              </a:spcAft>
              <a:buNone/>
              <a:defRPr sz="2400" b="1">
                <a:solidFill>
                  <a:srgbClr val="4A86E8"/>
                </a:solidFill>
              </a:defRPr>
            </a:lvl4pPr>
            <a:lvl5pPr lvl="4" algn="ctr" rtl="0">
              <a:spcBef>
                <a:spcPts val="800"/>
              </a:spcBef>
              <a:spcAft>
                <a:spcPts val="0"/>
              </a:spcAft>
              <a:buNone/>
              <a:defRPr sz="2400" b="1">
                <a:solidFill>
                  <a:srgbClr val="4A86E8"/>
                </a:solidFill>
              </a:defRPr>
            </a:lvl5pPr>
            <a:lvl6pPr lvl="5" algn="ctr" rtl="0">
              <a:spcBef>
                <a:spcPts val="800"/>
              </a:spcBef>
              <a:spcAft>
                <a:spcPts val="0"/>
              </a:spcAft>
              <a:buNone/>
              <a:defRPr sz="2400" b="1">
                <a:solidFill>
                  <a:srgbClr val="4A86E8"/>
                </a:solidFill>
              </a:defRPr>
            </a:lvl6pPr>
            <a:lvl7pPr lvl="6" algn="ctr" rtl="0">
              <a:spcBef>
                <a:spcPts val="800"/>
              </a:spcBef>
              <a:spcAft>
                <a:spcPts val="0"/>
              </a:spcAft>
              <a:buNone/>
              <a:defRPr sz="2400" b="1">
                <a:solidFill>
                  <a:srgbClr val="4A86E8"/>
                </a:solidFill>
              </a:defRPr>
            </a:lvl7pPr>
            <a:lvl8pPr lvl="7" algn="ctr" rtl="0">
              <a:spcBef>
                <a:spcPts val="800"/>
              </a:spcBef>
              <a:spcAft>
                <a:spcPts val="0"/>
              </a:spcAft>
              <a:buNone/>
              <a:defRPr sz="2400" b="1">
                <a:solidFill>
                  <a:srgbClr val="4A86E8"/>
                </a:solidFill>
              </a:defRPr>
            </a:lvl8pPr>
            <a:lvl9pPr lvl="8" algn="ctr" rtl="0">
              <a:spcBef>
                <a:spcPts val="800"/>
              </a:spcBef>
              <a:spcAft>
                <a:spcPts val="0"/>
              </a:spcAft>
              <a:buNone/>
              <a:defRPr sz="2400" b="1">
                <a:solidFill>
                  <a:srgbClr val="4A86E8"/>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標題及內容">
  <p:cSld name="標題及內容">
    <p:spTree>
      <p:nvGrpSpPr>
        <p:cNvPr id="1" name="Shape 82"/>
        <p:cNvGrpSpPr/>
        <p:nvPr/>
      </p:nvGrpSpPr>
      <p:grpSpPr>
        <a:xfrm>
          <a:off x="0" y="0"/>
          <a:ext cx="0" cy="0"/>
          <a:chOff x="0" y="0"/>
          <a:chExt cx="0" cy="0"/>
        </a:xfrm>
      </p:grpSpPr>
      <p:sp>
        <p:nvSpPr>
          <p:cNvPr id="83" name="Google Shape;83;p17"/>
          <p:cNvSpPr/>
          <p:nvPr/>
        </p:nvSpPr>
        <p:spPr>
          <a:xfrm>
            <a:off x="-1879" y="265669"/>
            <a:ext cx="9144000" cy="331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4" name="Google Shape;84;p17"/>
          <p:cNvSpPr txBox="1">
            <a:spLocks noGrp="1"/>
          </p:cNvSpPr>
          <p:nvPr>
            <p:ph type="title"/>
          </p:nvPr>
        </p:nvSpPr>
        <p:spPr>
          <a:xfrm>
            <a:off x="7375" y="273850"/>
            <a:ext cx="9109200" cy="345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1"/>
              </a:buClr>
              <a:buSzPts val="2100"/>
              <a:buFont typeface="Calibri"/>
              <a:buNone/>
              <a:defRPr sz="2100" b="1">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5" name="Google Shape;85;p1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6" name="Google Shape;86;p17"/>
          <p:cNvSpPr txBox="1">
            <a:spLocks noGrp="1"/>
          </p:cNvSpPr>
          <p:nvPr>
            <p:ph type="subTitle" idx="2"/>
          </p:nvPr>
        </p:nvSpPr>
        <p:spPr>
          <a:xfrm>
            <a:off x="0" y="4572738"/>
            <a:ext cx="4025100" cy="293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b="0">
                <a:solidFill>
                  <a:srgbClr val="999999"/>
                </a:solidFill>
              </a:defRPr>
            </a:lvl1pPr>
            <a:lvl2pPr lvl="1" rtl="0">
              <a:spcBef>
                <a:spcPts val="0"/>
              </a:spcBef>
              <a:spcAft>
                <a:spcPts val="0"/>
              </a:spcAft>
              <a:buNone/>
              <a:defRPr sz="1100" b="0">
                <a:solidFill>
                  <a:srgbClr val="999999"/>
                </a:solidFill>
              </a:defRPr>
            </a:lvl2pPr>
            <a:lvl3pPr lvl="2" rtl="0">
              <a:spcBef>
                <a:spcPts val="0"/>
              </a:spcBef>
              <a:spcAft>
                <a:spcPts val="0"/>
              </a:spcAft>
              <a:buNone/>
              <a:defRPr sz="1100" b="0">
                <a:solidFill>
                  <a:srgbClr val="999999"/>
                </a:solidFill>
              </a:defRPr>
            </a:lvl3pPr>
            <a:lvl4pPr lvl="3" rtl="0">
              <a:spcBef>
                <a:spcPts val="0"/>
              </a:spcBef>
              <a:spcAft>
                <a:spcPts val="0"/>
              </a:spcAft>
              <a:buNone/>
              <a:defRPr sz="1100" b="0">
                <a:solidFill>
                  <a:srgbClr val="999999"/>
                </a:solidFill>
              </a:defRPr>
            </a:lvl4pPr>
            <a:lvl5pPr lvl="4" rtl="0">
              <a:spcBef>
                <a:spcPts val="0"/>
              </a:spcBef>
              <a:spcAft>
                <a:spcPts val="0"/>
              </a:spcAft>
              <a:buNone/>
              <a:defRPr sz="1100" b="0">
                <a:solidFill>
                  <a:srgbClr val="999999"/>
                </a:solidFill>
              </a:defRPr>
            </a:lvl5pPr>
            <a:lvl6pPr lvl="5" rtl="0">
              <a:spcBef>
                <a:spcPts val="0"/>
              </a:spcBef>
              <a:spcAft>
                <a:spcPts val="0"/>
              </a:spcAft>
              <a:buNone/>
              <a:defRPr sz="1100" b="0">
                <a:solidFill>
                  <a:srgbClr val="999999"/>
                </a:solidFill>
              </a:defRPr>
            </a:lvl6pPr>
            <a:lvl7pPr lvl="6" rtl="0">
              <a:spcBef>
                <a:spcPts val="0"/>
              </a:spcBef>
              <a:spcAft>
                <a:spcPts val="0"/>
              </a:spcAft>
              <a:buNone/>
              <a:defRPr sz="1100" b="0">
                <a:solidFill>
                  <a:srgbClr val="999999"/>
                </a:solidFill>
              </a:defRPr>
            </a:lvl7pPr>
            <a:lvl8pPr lvl="7" rtl="0">
              <a:spcBef>
                <a:spcPts val="0"/>
              </a:spcBef>
              <a:spcAft>
                <a:spcPts val="0"/>
              </a:spcAft>
              <a:buNone/>
              <a:defRPr sz="1100" b="0">
                <a:solidFill>
                  <a:srgbClr val="999999"/>
                </a:solidFill>
              </a:defRPr>
            </a:lvl8pPr>
            <a:lvl9pPr lvl="8" rtl="0">
              <a:spcBef>
                <a:spcPts val="0"/>
              </a:spcBef>
              <a:spcAft>
                <a:spcPts val="0"/>
              </a:spcAft>
              <a:buNone/>
              <a:defRPr sz="1100" b="0">
                <a:solidFill>
                  <a:srgbClr val="999999"/>
                </a:solidFill>
              </a:defRPr>
            </a:lvl9pPr>
          </a:lstStyle>
          <a:p>
            <a:endParaRPr/>
          </a:p>
        </p:txBody>
      </p:sp>
      <p:sp>
        <p:nvSpPr>
          <p:cNvPr id="87" name="Google Shape;87;p17"/>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rgbClr val="FFFFFF"/>
                </a:solidFill>
              </a:defRPr>
            </a:lvl1pPr>
            <a:lvl2pPr lvl="1" rtl="0">
              <a:spcBef>
                <a:spcPts val="0"/>
              </a:spcBef>
              <a:spcAft>
                <a:spcPts val="0"/>
              </a:spcAft>
              <a:buNone/>
              <a:defRPr sz="1400" b="1">
                <a:solidFill>
                  <a:srgbClr val="FFFFFF"/>
                </a:solidFill>
              </a:defRPr>
            </a:lvl2pPr>
            <a:lvl3pPr lvl="2" rtl="0">
              <a:spcBef>
                <a:spcPts val="0"/>
              </a:spcBef>
              <a:spcAft>
                <a:spcPts val="0"/>
              </a:spcAft>
              <a:buNone/>
              <a:defRPr sz="1400" b="1">
                <a:solidFill>
                  <a:srgbClr val="FFFFFF"/>
                </a:solidFill>
              </a:defRPr>
            </a:lvl3pPr>
            <a:lvl4pPr lvl="3" rtl="0">
              <a:spcBef>
                <a:spcPts val="0"/>
              </a:spcBef>
              <a:spcAft>
                <a:spcPts val="0"/>
              </a:spcAft>
              <a:buNone/>
              <a:defRPr sz="1400" b="1">
                <a:solidFill>
                  <a:srgbClr val="FFFFFF"/>
                </a:solidFill>
              </a:defRPr>
            </a:lvl4pPr>
            <a:lvl5pPr lvl="4" rtl="0">
              <a:spcBef>
                <a:spcPts val="0"/>
              </a:spcBef>
              <a:spcAft>
                <a:spcPts val="0"/>
              </a:spcAft>
              <a:buNone/>
              <a:defRPr sz="1400" b="1">
                <a:solidFill>
                  <a:srgbClr val="FFFFFF"/>
                </a:solidFill>
              </a:defRPr>
            </a:lvl5pPr>
            <a:lvl6pPr lvl="5" rtl="0">
              <a:spcBef>
                <a:spcPts val="0"/>
              </a:spcBef>
              <a:spcAft>
                <a:spcPts val="0"/>
              </a:spcAft>
              <a:buNone/>
              <a:defRPr sz="1400" b="1">
                <a:solidFill>
                  <a:srgbClr val="FFFFFF"/>
                </a:solidFill>
              </a:defRPr>
            </a:lvl6pPr>
            <a:lvl7pPr lvl="6" rtl="0">
              <a:spcBef>
                <a:spcPts val="0"/>
              </a:spcBef>
              <a:spcAft>
                <a:spcPts val="0"/>
              </a:spcAft>
              <a:buNone/>
              <a:defRPr sz="1400" b="1">
                <a:solidFill>
                  <a:srgbClr val="FFFFFF"/>
                </a:solidFill>
              </a:defRPr>
            </a:lvl7pPr>
            <a:lvl8pPr lvl="7" rtl="0">
              <a:spcBef>
                <a:spcPts val="0"/>
              </a:spcBef>
              <a:spcAft>
                <a:spcPts val="0"/>
              </a:spcAft>
              <a:buNone/>
              <a:defRPr sz="1400" b="1">
                <a:solidFill>
                  <a:srgbClr val="FFFFFF"/>
                </a:solidFill>
              </a:defRPr>
            </a:lvl8pPr>
            <a:lvl9pPr lvl="8" rtl="0">
              <a:spcBef>
                <a:spcPts val="0"/>
              </a:spcBef>
              <a:spcAft>
                <a:spcPts val="0"/>
              </a:spcAft>
              <a:buNone/>
              <a:defRPr sz="1400" b="1">
                <a:solidFill>
                  <a:srgbClr val="FFFFFF"/>
                </a:solidFill>
              </a:defRPr>
            </a:lvl9pPr>
          </a:lstStyle>
          <a:p>
            <a:endParaRPr/>
          </a:p>
        </p:txBody>
      </p:sp>
      <p:sp>
        <p:nvSpPr>
          <p:cNvPr id="88" name="Google Shape;88;p17"/>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lvl1pPr lvl="0" rtl="0">
              <a:buNone/>
              <a:defRPr sz="1400">
                <a:solidFill>
                  <a:srgbClr val="FFFFFF"/>
                </a:solidFill>
              </a:defRPr>
            </a:lvl1pPr>
            <a:lvl2pPr lvl="1" rtl="0">
              <a:buNone/>
              <a:defRPr sz="1400">
                <a:solidFill>
                  <a:srgbClr val="FFFFFF"/>
                </a:solidFill>
              </a:defRPr>
            </a:lvl2pPr>
            <a:lvl3pPr lvl="2" rtl="0">
              <a:buNone/>
              <a:defRPr sz="1400">
                <a:solidFill>
                  <a:srgbClr val="FFFFFF"/>
                </a:solidFill>
              </a:defRPr>
            </a:lvl3pPr>
            <a:lvl4pPr lvl="3" rtl="0">
              <a:buNone/>
              <a:defRPr sz="1400">
                <a:solidFill>
                  <a:srgbClr val="FFFFFF"/>
                </a:solidFill>
              </a:defRPr>
            </a:lvl4pPr>
            <a:lvl5pPr lvl="4" rtl="0">
              <a:buNone/>
              <a:defRPr sz="1400">
                <a:solidFill>
                  <a:srgbClr val="FFFFFF"/>
                </a:solidFill>
              </a:defRPr>
            </a:lvl5pPr>
            <a:lvl6pPr lvl="5" rtl="0">
              <a:buNone/>
              <a:defRPr sz="1400">
                <a:solidFill>
                  <a:srgbClr val="FFFFFF"/>
                </a:solidFill>
              </a:defRPr>
            </a:lvl6pPr>
            <a:lvl7pPr lvl="6" rtl="0">
              <a:buNone/>
              <a:defRPr sz="1400">
                <a:solidFill>
                  <a:srgbClr val="FFFFFF"/>
                </a:solidFill>
              </a:defRPr>
            </a:lvl7pPr>
            <a:lvl8pPr lvl="7" rtl="0">
              <a:buNone/>
              <a:defRPr sz="1400">
                <a:solidFill>
                  <a:srgbClr val="FFFFFF"/>
                </a:solidFill>
              </a:defRPr>
            </a:lvl8pPr>
            <a:lvl9pPr lvl="8" rtl="0">
              <a:buNone/>
              <a:defRPr sz="1400">
                <a:solidFill>
                  <a:srgbClr val="FFFFFF"/>
                </a:solidFill>
              </a:defRPr>
            </a:lvl9pPr>
          </a:lstStyle>
          <a:p>
            <a:pPr marL="0" lvl="0" indent="0" algn="r" rtl="0">
              <a:spcBef>
                <a:spcPts val="0"/>
              </a:spcBef>
              <a:spcAft>
                <a:spcPts val="0"/>
              </a:spcAft>
              <a:buNone/>
            </a:pPr>
            <a:fld id="{00000000-1234-1234-1234-123412341234}" type="slidenum">
              <a:rPr lang="zh-TW"/>
              <a:t>‹#›</a:t>
            </a:fld>
            <a:endParaRPr/>
          </a:p>
        </p:txBody>
      </p:sp>
      <p:sp>
        <p:nvSpPr>
          <p:cNvPr id="89" name="Google Shape;89;p17"/>
          <p:cNvSpPr txBox="1">
            <a:spLocks noGrp="1"/>
          </p:cNvSpPr>
          <p:nvPr>
            <p:ph type="subTitle" idx="4"/>
          </p:nvPr>
        </p:nvSpPr>
        <p:spPr>
          <a:xfrm>
            <a:off x="0" y="619450"/>
            <a:ext cx="9144000" cy="527400"/>
          </a:xfrm>
          <a:prstGeom prst="rect">
            <a:avLst/>
          </a:prstGeom>
        </p:spPr>
        <p:txBody>
          <a:bodyPr spcFirstLastPara="1" wrap="square" lIns="68575" tIns="34275" rIns="68575" bIns="34275" anchor="t" anchorCtr="0">
            <a:noAutofit/>
          </a:bodyPr>
          <a:lstStyle>
            <a:lvl1pPr lvl="0" algn="ctr" rtl="0">
              <a:spcBef>
                <a:spcPts val="800"/>
              </a:spcBef>
              <a:spcAft>
                <a:spcPts val="0"/>
              </a:spcAft>
              <a:buNone/>
              <a:defRPr sz="2400" b="1">
                <a:solidFill>
                  <a:srgbClr val="4A86E8"/>
                </a:solidFill>
              </a:defRPr>
            </a:lvl1pPr>
            <a:lvl2pPr lvl="1" algn="ctr" rtl="0">
              <a:spcBef>
                <a:spcPts val="800"/>
              </a:spcBef>
              <a:spcAft>
                <a:spcPts val="0"/>
              </a:spcAft>
              <a:buNone/>
              <a:defRPr sz="2400" b="1">
                <a:solidFill>
                  <a:srgbClr val="4A86E8"/>
                </a:solidFill>
              </a:defRPr>
            </a:lvl2pPr>
            <a:lvl3pPr lvl="2" algn="ctr" rtl="0">
              <a:spcBef>
                <a:spcPts val="800"/>
              </a:spcBef>
              <a:spcAft>
                <a:spcPts val="0"/>
              </a:spcAft>
              <a:buNone/>
              <a:defRPr sz="2400" b="1">
                <a:solidFill>
                  <a:srgbClr val="4A86E8"/>
                </a:solidFill>
              </a:defRPr>
            </a:lvl3pPr>
            <a:lvl4pPr lvl="3" algn="ctr" rtl="0">
              <a:spcBef>
                <a:spcPts val="800"/>
              </a:spcBef>
              <a:spcAft>
                <a:spcPts val="0"/>
              </a:spcAft>
              <a:buNone/>
              <a:defRPr sz="2400" b="1">
                <a:solidFill>
                  <a:srgbClr val="4A86E8"/>
                </a:solidFill>
              </a:defRPr>
            </a:lvl4pPr>
            <a:lvl5pPr lvl="4" algn="ctr" rtl="0">
              <a:spcBef>
                <a:spcPts val="800"/>
              </a:spcBef>
              <a:spcAft>
                <a:spcPts val="0"/>
              </a:spcAft>
              <a:buNone/>
              <a:defRPr sz="2400" b="1">
                <a:solidFill>
                  <a:srgbClr val="4A86E8"/>
                </a:solidFill>
              </a:defRPr>
            </a:lvl5pPr>
            <a:lvl6pPr lvl="5" algn="ctr" rtl="0">
              <a:spcBef>
                <a:spcPts val="800"/>
              </a:spcBef>
              <a:spcAft>
                <a:spcPts val="0"/>
              </a:spcAft>
              <a:buNone/>
              <a:defRPr sz="2400" b="1">
                <a:solidFill>
                  <a:srgbClr val="4A86E8"/>
                </a:solidFill>
              </a:defRPr>
            </a:lvl6pPr>
            <a:lvl7pPr lvl="6" algn="ctr" rtl="0">
              <a:spcBef>
                <a:spcPts val="800"/>
              </a:spcBef>
              <a:spcAft>
                <a:spcPts val="0"/>
              </a:spcAft>
              <a:buNone/>
              <a:defRPr sz="2400" b="1">
                <a:solidFill>
                  <a:srgbClr val="4A86E8"/>
                </a:solidFill>
              </a:defRPr>
            </a:lvl7pPr>
            <a:lvl8pPr lvl="7" algn="ctr" rtl="0">
              <a:spcBef>
                <a:spcPts val="800"/>
              </a:spcBef>
              <a:spcAft>
                <a:spcPts val="0"/>
              </a:spcAft>
              <a:buNone/>
              <a:defRPr sz="2400" b="1">
                <a:solidFill>
                  <a:srgbClr val="4A86E8"/>
                </a:solidFill>
              </a:defRPr>
            </a:lvl8pPr>
            <a:lvl9pPr lvl="8" algn="ctr" rtl="0">
              <a:spcBef>
                <a:spcPts val="800"/>
              </a:spcBef>
              <a:spcAft>
                <a:spcPts val="0"/>
              </a:spcAft>
              <a:buNone/>
              <a:defRPr sz="2400" b="1">
                <a:solidFill>
                  <a:srgbClr val="4A86E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標題投影片">
  <p:cSld name="標題投影片">
    <p:spTree>
      <p:nvGrpSpPr>
        <p:cNvPr id="1" name="Shape 90"/>
        <p:cNvGrpSpPr/>
        <p:nvPr/>
      </p:nvGrpSpPr>
      <p:grpSpPr>
        <a:xfrm>
          <a:off x="0" y="0"/>
          <a:ext cx="0" cy="0"/>
          <a:chOff x="0" y="0"/>
          <a:chExt cx="0" cy="0"/>
        </a:xfrm>
      </p:grpSpPr>
      <p:sp>
        <p:nvSpPr>
          <p:cNvPr id="91" name="Google Shape;91;p18"/>
          <p:cNvSpPr txBox="1">
            <a:spLocks noGrp="1"/>
          </p:cNvSpPr>
          <p:nvPr>
            <p:ph type="ctrTitle"/>
          </p:nvPr>
        </p:nvSpPr>
        <p:spPr>
          <a:xfrm>
            <a:off x="0" y="994175"/>
            <a:ext cx="91515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3600"/>
              <a:buNone/>
              <a:defRPr sz="3600" b="1"/>
            </a:lvl1pPr>
            <a:lvl2pPr lvl="1" algn="ctr">
              <a:spcBef>
                <a:spcPts val="0"/>
              </a:spcBef>
              <a:spcAft>
                <a:spcPts val="0"/>
              </a:spcAft>
              <a:buSzPts val="3600"/>
              <a:buNone/>
              <a:defRPr sz="3600" b="1"/>
            </a:lvl2pPr>
            <a:lvl3pPr lvl="2" algn="ctr">
              <a:spcBef>
                <a:spcPts val="0"/>
              </a:spcBef>
              <a:spcAft>
                <a:spcPts val="0"/>
              </a:spcAft>
              <a:buSzPts val="3600"/>
              <a:buNone/>
              <a:defRPr sz="3600" b="1"/>
            </a:lvl3pPr>
            <a:lvl4pPr lvl="3" algn="ctr">
              <a:spcBef>
                <a:spcPts val="0"/>
              </a:spcBef>
              <a:spcAft>
                <a:spcPts val="0"/>
              </a:spcAft>
              <a:buSzPts val="3600"/>
              <a:buNone/>
              <a:defRPr sz="3600" b="1"/>
            </a:lvl4pPr>
            <a:lvl5pPr lvl="4" algn="ctr">
              <a:spcBef>
                <a:spcPts val="0"/>
              </a:spcBef>
              <a:spcAft>
                <a:spcPts val="0"/>
              </a:spcAft>
              <a:buSzPts val="3600"/>
              <a:buNone/>
              <a:defRPr sz="3600" b="1"/>
            </a:lvl5pPr>
            <a:lvl6pPr lvl="5" algn="ctr">
              <a:spcBef>
                <a:spcPts val="0"/>
              </a:spcBef>
              <a:spcAft>
                <a:spcPts val="0"/>
              </a:spcAft>
              <a:buSzPts val="3600"/>
              <a:buNone/>
              <a:defRPr sz="3600" b="1"/>
            </a:lvl6pPr>
            <a:lvl7pPr lvl="6" algn="ctr">
              <a:spcBef>
                <a:spcPts val="0"/>
              </a:spcBef>
              <a:spcAft>
                <a:spcPts val="0"/>
              </a:spcAft>
              <a:buSzPts val="3600"/>
              <a:buNone/>
              <a:defRPr sz="3600" b="1"/>
            </a:lvl7pPr>
            <a:lvl8pPr lvl="7" algn="ctr">
              <a:spcBef>
                <a:spcPts val="0"/>
              </a:spcBef>
              <a:spcAft>
                <a:spcPts val="0"/>
              </a:spcAft>
              <a:buSzPts val="3600"/>
              <a:buNone/>
              <a:defRPr sz="3600" b="1"/>
            </a:lvl8pPr>
            <a:lvl9pPr lvl="8" algn="ctr">
              <a:spcBef>
                <a:spcPts val="0"/>
              </a:spcBef>
              <a:spcAft>
                <a:spcPts val="0"/>
              </a:spcAft>
              <a:buSzPts val="3600"/>
              <a:buNone/>
              <a:defRPr sz="3600" b="1"/>
            </a:lvl9pPr>
          </a:lstStyle>
          <a:p>
            <a:endParaRPr/>
          </a:p>
        </p:txBody>
      </p:sp>
      <p:sp>
        <p:nvSpPr>
          <p:cNvPr id="92" name="Google Shape;92;p18"/>
          <p:cNvSpPr txBox="1">
            <a:spLocks noGrp="1"/>
          </p:cNvSpPr>
          <p:nvPr>
            <p:ph type="subTitle" idx="1"/>
          </p:nvPr>
        </p:nvSpPr>
        <p:spPr>
          <a:xfrm>
            <a:off x="1143000" y="3085725"/>
            <a:ext cx="6858000" cy="10860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93" name="Google Shape;93;p18"/>
          <p:cNvSpPr/>
          <p:nvPr/>
        </p:nvSpPr>
        <p:spPr>
          <a:xfrm>
            <a:off x="-7374" y="265670"/>
            <a:ext cx="9144000" cy="33164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4" name="Google Shape;94;p18"/>
          <p:cNvSpPr txBox="1">
            <a:spLocks noGrp="1"/>
          </p:cNvSpPr>
          <p:nvPr>
            <p:ph type="title" idx="2"/>
          </p:nvPr>
        </p:nvSpPr>
        <p:spPr>
          <a:xfrm>
            <a:off x="-7375" y="265675"/>
            <a:ext cx="9151500" cy="331500"/>
          </a:xfrm>
          <a:prstGeom prst="rect">
            <a:avLst/>
          </a:prstGeom>
        </p:spPr>
        <p:txBody>
          <a:bodyPr spcFirstLastPara="1" wrap="square" lIns="68575" tIns="34275" rIns="68575" bIns="34275" anchor="t" anchorCtr="0">
            <a:noAutofit/>
          </a:bodyPr>
          <a:lstStyle>
            <a:lvl1pPr lvl="0" algn="ctr">
              <a:spcBef>
                <a:spcPts val="0"/>
              </a:spcBef>
              <a:spcAft>
                <a:spcPts val="0"/>
              </a:spcAft>
              <a:buNone/>
              <a:defRPr sz="2100" b="1">
                <a:solidFill>
                  <a:srgbClr val="FFFFFF"/>
                </a:solidFill>
              </a:defRPr>
            </a:lvl1pPr>
            <a:lvl2pPr lvl="1" algn="ctr">
              <a:spcBef>
                <a:spcPts val="0"/>
              </a:spcBef>
              <a:spcAft>
                <a:spcPts val="0"/>
              </a:spcAft>
              <a:buNone/>
              <a:defRPr sz="2100" b="1">
                <a:solidFill>
                  <a:srgbClr val="FFFFFF"/>
                </a:solidFill>
              </a:defRPr>
            </a:lvl2pPr>
            <a:lvl3pPr lvl="2" algn="ctr">
              <a:spcBef>
                <a:spcPts val="0"/>
              </a:spcBef>
              <a:spcAft>
                <a:spcPts val="0"/>
              </a:spcAft>
              <a:buNone/>
              <a:defRPr sz="2100" b="1">
                <a:solidFill>
                  <a:srgbClr val="FFFFFF"/>
                </a:solidFill>
              </a:defRPr>
            </a:lvl3pPr>
            <a:lvl4pPr lvl="3" algn="ctr">
              <a:spcBef>
                <a:spcPts val="0"/>
              </a:spcBef>
              <a:spcAft>
                <a:spcPts val="0"/>
              </a:spcAft>
              <a:buNone/>
              <a:defRPr sz="2100" b="1">
                <a:solidFill>
                  <a:srgbClr val="FFFFFF"/>
                </a:solidFill>
              </a:defRPr>
            </a:lvl4pPr>
            <a:lvl5pPr lvl="4" algn="ctr">
              <a:spcBef>
                <a:spcPts val="0"/>
              </a:spcBef>
              <a:spcAft>
                <a:spcPts val="0"/>
              </a:spcAft>
              <a:buNone/>
              <a:defRPr sz="2100" b="1">
                <a:solidFill>
                  <a:srgbClr val="FFFFFF"/>
                </a:solidFill>
              </a:defRPr>
            </a:lvl5pPr>
            <a:lvl6pPr lvl="5" algn="ctr">
              <a:spcBef>
                <a:spcPts val="0"/>
              </a:spcBef>
              <a:spcAft>
                <a:spcPts val="0"/>
              </a:spcAft>
              <a:buNone/>
              <a:defRPr sz="2100" b="1">
                <a:solidFill>
                  <a:srgbClr val="FFFFFF"/>
                </a:solidFill>
              </a:defRPr>
            </a:lvl6pPr>
            <a:lvl7pPr lvl="6" algn="ctr">
              <a:spcBef>
                <a:spcPts val="0"/>
              </a:spcBef>
              <a:spcAft>
                <a:spcPts val="0"/>
              </a:spcAft>
              <a:buNone/>
              <a:defRPr sz="2100" b="1">
                <a:solidFill>
                  <a:srgbClr val="FFFFFF"/>
                </a:solidFill>
              </a:defRPr>
            </a:lvl7pPr>
            <a:lvl8pPr lvl="7" algn="ctr">
              <a:spcBef>
                <a:spcPts val="0"/>
              </a:spcBef>
              <a:spcAft>
                <a:spcPts val="0"/>
              </a:spcAft>
              <a:buNone/>
              <a:defRPr sz="2100" b="1">
                <a:solidFill>
                  <a:srgbClr val="FFFFFF"/>
                </a:solidFill>
              </a:defRPr>
            </a:lvl8pPr>
            <a:lvl9pPr lvl="8" algn="ctr">
              <a:spcBef>
                <a:spcPts val="0"/>
              </a:spcBef>
              <a:spcAft>
                <a:spcPts val="0"/>
              </a:spcAft>
              <a:buNone/>
              <a:defRPr sz="2100" b="1">
                <a:solidFill>
                  <a:srgbClr val="FFFFFF"/>
                </a:solidFill>
              </a:defRPr>
            </a:lvl9pPr>
          </a:lstStyle>
          <a:p>
            <a:endParaRPr/>
          </a:p>
        </p:txBody>
      </p:sp>
      <p:sp>
        <p:nvSpPr>
          <p:cNvPr id="95" name="Google Shape;95;p18"/>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rgbClr val="FFFFFF"/>
                </a:solidFill>
              </a:defRPr>
            </a:lvl1pPr>
            <a:lvl2pPr lvl="1" rtl="0">
              <a:spcBef>
                <a:spcPts val="0"/>
              </a:spcBef>
              <a:spcAft>
                <a:spcPts val="0"/>
              </a:spcAft>
              <a:buNone/>
              <a:defRPr sz="1400" b="1">
                <a:solidFill>
                  <a:srgbClr val="FFFFFF"/>
                </a:solidFill>
              </a:defRPr>
            </a:lvl2pPr>
            <a:lvl3pPr lvl="2" rtl="0">
              <a:spcBef>
                <a:spcPts val="0"/>
              </a:spcBef>
              <a:spcAft>
                <a:spcPts val="0"/>
              </a:spcAft>
              <a:buNone/>
              <a:defRPr sz="1400" b="1">
                <a:solidFill>
                  <a:srgbClr val="FFFFFF"/>
                </a:solidFill>
              </a:defRPr>
            </a:lvl3pPr>
            <a:lvl4pPr lvl="3" rtl="0">
              <a:spcBef>
                <a:spcPts val="0"/>
              </a:spcBef>
              <a:spcAft>
                <a:spcPts val="0"/>
              </a:spcAft>
              <a:buNone/>
              <a:defRPr sz="1400" b="1">
                <a:solidFill>
                  <a:srgbClr val="FFFFFF"/>
                </a:solidFill>
              </a:defRPr>
            </a:lvl4pPr>
            <a:lvl5pPr lvl="4" rtl="0">
              <a:spcBef>
                <a:spcPts val="0"/>
              </a:spcBef>
              <a:spcAft>
                <a:spcPts val="0"/>
              </a:spcAft>
              <a:buNone/>
              <a:defRPr sz="1400" b="1">
                <a:solidFill>
                  <a:srgbClr val="FFFFFF"/>
                </a:solidFill>
              </a:defRPr>
            </a:lvl5pPr>
            <a:lvl6pPr lvl="5" rtl="0">
              <a:spcBef>
                <a:spcPts val="0"/>
              </a:spcBef>
              <a:spcAft>
                <a:spcPts val="0"/>
              </a:spcAft>
              <a:buNone/>
              <a:defRPr sz="1400" b="1">
                <a:solidFill>
                  <a:srgbClr val="FFFFFF"/>
                </a:solidFill>
              </a:defRPr>
            </a:lvl6pPr>
            <a:lvl7pPr lvl="6" rtl="0">
              <a:spcBef>
                <a:spcPts val="0"/>
              </a:spcBef>
              <a:spcAft>
                <a:spcPts val="0"/>
              </a:spcAft>
              <a:buNone/>
              <a:defRPr sz="1400" b="1">
                <a:solidFill>
                  <a:srgbClr val="FFFFFF"/>
                </a:solidFill>
              </a:defRPr>
            </a:lvl7pPr>
            <a:lvl8pPr lvl="7" rtl="0">
              <a:spcBef>
                <a:spcPts val="0"/>
              </a:spcBef>
              <a:spcAft>
                <a:spcPts val="0"/>
              </a:spcAft>
              <a:buNone/>
              <a:defRPr sz="1400" b="1">
                <a:solidFill>
                  <a:srgbClr val="FFFFFF"/>
                </a:solidFill>
              </a:defRPr>
            </a:lvl8pPr>
            <a:lvl9pPr lvl="8" rtl="0">
              <a:spcBef>
                <a:spcPts val="0"/>
              </a:spcBef>
              <a:spcAft>
                <a:spcPts val="0"/>
              </a:spcAft>
              <a:buNone/>
              <a:defRPr sz="1400" b="1">
                <a:solidFill>
                  <a:srgbClr val="FFFFFF"/>
                </a:solidFill>
              </a:defRPr>
            </a:lvl9pPr>
          </a:lstStyle>
          <a:p>
            <a:endParaRPr/>
          </a:p>
        </p:txBody>
      </p:sp>
      <p:sp>
        <p:nvSpPr>
          <p:cNvPr id="96" name="Google Shape;96;p18"/>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lvl1pPr lvl="0" rtl="0">
              <a:buNone/>
              <a:defRPr sz="1400">
                <a:solidFill>
                  <a:srgbClr val="FFFFFF"/>
                </a:solidFill>
              </a:defRPr>
            </a:lvl1pPr>
            <a:lvl2pPr lvl="1" rtl="0">
              <a:buNone/>
              <a:defRPr sz="1400">
                <a:solidFill>
                  <a:srgbClr val="FFFFFF"/>
                </a:solidFill>
              </a:defRPr>
            </a:lvl2pPr>
            <a:lvl3pPr lvl="2" rtl="0">
              <a:buNone/>
              <a:defRPr sz="1400">
                <a:solidFill>
                  <a:srgbClr val="FFFFFF"/>
                </a:solidFill>
              </a:defRPr>
            </a:lvl3pPr>
            <a:lvl4pPr lvl="3" rtl="0">
              <a:buNone/>
              <a:defRPr sz="1400">
                <a:solidFill>
                  <a:srgbClr val="FFFFFF"/>
                </a:solidFill>
              </a:defRPr>
            </a:lvl4pPr>
            <a:lvl5pPr lvl="4" rtl="0">
              <a:buNone/>
              <a:defRPr sz="1400">
                <a:solidFill>
                  <a:srgbClr val="FFFFFF"/>
                </a:solidFill>
              </a:defRPr>
            </a:lvl5pPr>
            <a:lvl6pPr lvl="5" rtl="0">
              <a:buNone/>
              <a:defRPr sz="1400">
                <a:solidFill>
                  <a:srgbClr val="FFFFFF"/>
                </a:solidFill>
              </a:defRPr>
            </a:lvl6pPr>
            <a:lvl7pPr lvl="6" rtl="0">
              <a:buNone/>
              <a:defRPr sz="1400">
                <a:solidFill>
                  <a:srgbClr val="FFFFFF"/>
                </a:solidFill>
              </a:defRPr>
            </a:lvl7pPr>
            <a:lvl8pPr lvl="7" rtl="0">
              <a:buNone/>
              <a:defRPr sz="1400">
                <a:solidFill>
                  <a:srgbClr val="FFFFFF"/>
                </a:solidFill>
              </a:defRPr>
            </a:lvl8pPr>
            <a:lvl9pPr lvl="8" rtl="0">
              <a:buNone/>
              <a:defRPr sz="1400">
                <a:solidFill>
                  <a:srgbClr val="FFFFFF"/>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兩個內容">
  <p:cSld name="兩個內容">
    <p:spTree>
      <p:nvGrpSpPr>
        <p:cNvPr id="1" name="Shape 97"/>
        <p:cNvGrpSpPr/>
        <p:nvPr/>
      </p:nvGrpSpPr>
      <p:grpSpPr>
        <a:xfrm>
          <a:off x="0" y="0"/>
          <a:ext cx="0" cy="0"/>
          <a:chOff x="0" y="0"/>
          <a:chExt cx="0" cy="0"/>
        </a:xfrm>
      </p:grpSpPr>
      <p:sp>
        <p:nvSpPr>
          <p:cNvPr id="98" name="Google Shape;98;p1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 name="Google Shape;99;p19"/>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p19"/>
          <p:cNvSpPr/>
          <p:nvPr/>
        </p:nvSpPr>
        <p:spPr>
          <a:xfrm>
            <a:off x="-1879" y="265669"/>
            <a:ext cx="9144000" cy="331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 name="Google Shape;101;p19"/>
          <p:cNvSpPr txBox="1">
            <a:spLocks noGrp="1"/>
          </p:cNvSpPr>
          <p:nvPr>
            <p:ph type="title"/>
          </p:nvPr>
        </p:nvSpPr>
        <p:spPr>
          <a:xfrm>
            <a:off x="7375" y="273850"/>
            <a:ext cx="9109200" cy="345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1"/>
              </a:buClr>
              <a:buSzPts val="2100"/>
              <a:buFont typeface="Calibri"/>
              <a:buNone/>
              <a:defRPr sz="2100" b="1">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2" name="Google Shape;102;p19"/>
          <p:cNvSpPr txBox="1">
            <a:spLocks noGrp="1"/>
          </p:cNvSpPr>
          <p:nvPr>
            <p:ph type="subTitle" idx="3"/>
          </p:nvPr>
        </p:nvSpPr>
        <p:spPr>
          <a:xfrm>
            <a:off x="0" y="4572738"/>
            <a:ext cx="4025100" cy="293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b="0">
                <a:solidFill>
                  <a:srgbClr val="999999"/>
                </a:solidFill>
              </a:defRPr>
            </a:lvl1pPr>
            <a:lvl2pPr lvl="1" rtl="0">
              <a:spcBef>
                <a:spcPts val="0"/>
              </a:spcBef>
              <a:spcAft>
                <a:spcPts val="0"/>
              </a:spcAft>
              <a:buNone/>
              <a:defRPr sz="1100" b="0">
                <a:solidFill>
                  <a:srgbClr val="999999"/>
                </a:solidFill>
              </a:defRPr>
            </a:lvl2pPr>
            <a:lvl3pPr lvl="2" rtl="0">
              <a:spcBef>
                <a:spcPts val="0"/>
              </a:spcBef>
              <a:spcAft>
                <a:spcPts val="0"/>
              </a:spcAft>
              <a:buNone/>
              <a:defRPr sz="1100" b="0">
                <a:solidFill>
                  <a:srgbClr val="999999"/>
                </a:solidFill>
              </a:defRPr>
            </a:lvl3pPr>
            <a:lvl4pPr lvl="3" rtl="0">
              <a:spcBef>
                <a:spcPts val="0"/>
              </a:spcBef>
              <a:spcAft>
                <a:spcPts val="0"/>
              </a:spcAft>
              <a:buNone/>
              <a:defRPr sz="1100" b="0">
                <a:solidFill>
                  <a:srgbClr val="999999"/>
                </a:solidFill>
              </a:defRPr>
            </a:lvl4pPr>
            <a:lvl5pPr lvl="4" rtl="0">
              <a:spcBef>
                <a:spcPts val="0"/>
              </a:spcBef>
              <a:spcAft>
                <a:spcPts val="0"/>
              </a:spcAft>
              <a:buNone/>
              <a:defRPr sz="1100" b="0">
                <a:solidFill>
                  <a:srgbClr val="999999"/>
                </a:solidFill>
              </a:defRPr>
            </a:lvl5pPr>
            <a:lvl6pPr lvl="5" rtl="0">
              <a:spcBef>
                <a:spcPts val="0"/>
              </a:spcBef>
              <a:spcAft>
                <a:spcPts val="0"/>
              </a:spcAft>
              <a:buNone/>
              <a:defRPr sz="1100" b="0">
                <a:solidFill>
                  <a:srgbClr val="999999"/>
                </a:solidFill>
              </a:defRPr>
            </a:lvl6pPr>
            <a:lvl7pPr lvl="6" rtl="0">
              <a:spcBef>
                <a:spcPts val="0"/>
              </a:spcBef>
              <a:spcAft>
                <a:spcPts val="0"/>
              </a:spcAft>
              <a:buNone/>
              <a:defRPr sz="1100" b="0">
                <a:solidFill>
                  <a:srgbClr val="999999"/>
                </a:solidFill>
              </a:defRPr>
            </a:lvl7pPr>
            <a:lvl8pPr lvl="7" rtl="0">
              <a:spcBef>
                <a:spcPts val="0"/>
              </a:spcBef>
              <a:spcAft>
                <a:spcPts val="0"/>
              </a:spcAft>
              <a:buNone/>
              <a:defRPr sz="1100" b="0">
                <a:solidFill>
                  <a:srgbClr val="999999"/>
                </a:solidFill>
              </a:defRPr>
            </a:lvl8pPr>
            <a:lvl9pPr lvl="8" rtl="0">
              <a:spcBef>
                <a:spcPts val="0"/>
              </a:spcBef>
              <a:spcAft>
                <a:spcPts val="0"/>
              </a:spcAft>
              <a:buNone/>
              <a:defRPr sz="1100" b="0">
                <a:solidFill>
                  <a:srgbClr val="999999"/>
                </a:solidFill>
              </a:defRPr>
            </a:lvl9pPr>
          </a:lstStyle>
          <a:p>
            <a:endParaRPr/>
          </a:p>
        </p:txBody>
      </p:sp>
      <p:sp>
        <p:nvSpPr>
          <p:cNvPr id="103" name="Google Shape;103;p19"/>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lvl1pPr lvl="0" rtl="0">
              <a:buNone/>
              <a:defRPr sz="1400">
                <a:solidFill>
                  <a:srgbClr val="FFFFFF"/>
                </a:solidFill>
              </a:defRPr>
            </a:lvl1pPr>
            <a:lvl2pPr lvl="1" rtl="0">
              <a:buNone/>
              <a:defRPr sz="1400">
                <a:solidFill>
                  <a:srgbClr val="FFFFFF"/>
                </a:solidFill>
              </a:defRPr>
            </a:lvl2pPr>
            <a:lvl3pPr lvl="2" rtl="0">
              <a:buNone/>
              <a:defRPr sz="1400">
                <a:solidFill>
                  <a:srgbClr val="FFFFFF"/>
                </a:solidFill>
              </a:defRPr>
            </a:lvl3pPr>
            <a:lvl4pPr lvl="3" rtl="0">
              <a:buNone/>
              <a:defRPr sz="1400">
                <a:solidFill>
                  <a:srgbClr val="FFFFFF"/>
                </a:solidFill>
              </a:defRPr>
            </a:lvl4pPr>
            <a:lvl5pPr lvl="4" rtl="0">
              <a:buNone/>
              <a:defRPr sz="1400">
                <a:solidFill>
                  <a:srgbClr val="FFFFFF"/>
                </a:solidFill>
              </a:defRPr>
            </a:lvl5pPr>
            <a:lvl6pPr lvl="5" rtl="0">
              <a:buNone/>
              <a:defRPr sz="1400">
                <a:solidFill>
                  <a:srgbClr val="FFFFFF"/>
                </a:solidFill>
              </a:defRPr>
            </a:lvl6pPr>
            <a:lvl7pPr lvl="6" rtl="0">
              <a:buNone/>
              <a:defRPr sz="1400">
                <a:solidFill>
                  <a:srgbClr val="FFFFFF"/>
                </a:solidFill>
              </a:defRPr>
            </a:lvl7pPr>
            <a:lvl8pPr lvl="7" rtl="0">
              <a:buNone/>
              <a:defRPr sz="1400">
                <a:solidFill>
                  <a:srgbClr val="FFFFFF"/>
                </a:solidFill>
              </a:defRPr>
            </a:lvl8pPr>
            <a:lvl9pPr lvl="8" rtl="0">
              <a:buNone/>
              <a:defRPr sz="1400">
                <a:solidFill>
                  <a:srgbClr val="FFFFFF"/>
                </a:solidFill>
              </a:defRPr>
            </a:lvl9pPr>
          </a:lstStyle>
          <a:p>
            <a:pPr marL="0" lvl="0" indent="0" algn="r" rtl="0">
              <a:spcBef>
                <a:spcPts val="0"/>
              </a:spcBef>
              <a:spcAft>
                <a:spcPts val="0"/>
              </a:spcAft>
              <a:buNone/>
            </a:pPr>
            <a:fld id="{00000000-1234-1234-1234-123412341234}" type="slidenum">
              <a:rPr lang="zh-TW"/>
              <a:t>‹#›</a:t>
            </a:fld>
            <a:endParaRPr/>
          </a:p>
        </p:txBody>
      </p:sp>
      <p:sp>
        <p:nvSpPr>
          <p:cNvPr id="104" name="Google Shape;104;p19"/>
          <p:cNvSpPr txBox="1">
            <a:spLocks noGrp="1"/>
          </p:cNvSpPr>
          <p:nvPr>
            <p:ph type="subTitle" idx="4"/>
          </p:nvPr>
        </p:nvSpPr>
        <p:spPr>
          <a:xfrm>
            <a:off x="0" y="619450"/>
            <a:ext cx="9144000" cy="527400"/>
          </a:xfrm>
          <a:prstGeom prst="rect">
            <a:avLst/>
          </a:prstGeom>
        </p:spPr>
        <p:txBody>
          <a:bodyPr spcFirstLastPara="1" wrap="square" lIns="68575" tIns="34275" rIns="68575" bIns="34275" anchor="t" anchorCtr="0">
            <a:noAutofit/>
          </a:bodyPr>
          <a:lstStyle>
            <a:lvl1pPr lvl="0" algn="ctr" rtl="0">
              <a:spcBef>
                <a:spcPts val="800"/>
              </a:spcBef>
              <a:spcAft>
                <a:spcPts val="0"/>
              </a:spcAft>
              <a:buNone/>
              <a:defRPr sz="2400" b="1">
                <a:solidFill>
                  <a:srgbClr val="4A86E8"/>
                </a:solidFill>
              </a:defRPr>
            </a:lvl1pPr>
            <a:lvl2pPr lvl="1" algn="ctr" rtl="0">
              <a:spcBef>
                <a:spcPts val="800"/>
              </a:spcBef>
              <a:spcAft>
                <a:spcPts val="0"/>
              </a:spcAft>
              <a:buNone/>
              <a:defRPr sz="2400" b="1">
                <a:solidFill>
                  <a:srgbClr val="4A86E8"/>
                </a:solidFill>
              </a:defRPr>
            </a:lvl2pPr>
            <a:lvl3pPr lvl="2" algn="ctr" rtl="0">
              <a:spcBef>
                <a:spcPts val="800"/>
              </a:spcBef>
              <a:spcAft>
                <a:spcPts val="0"/>
              </a:spcAft>
              <a:buNone/>
              <a:defRPr sz="2400" b="1">
                <a:solidFill>
                  <a:srgbClr val="4A86E8"/>
                </a:solidFill>
              </a:defRPr>
            </a:lvl3pPr>
            <a:lvl4pPr lvl="3" algn="ctr" rtl="0">
              <a:spcBef>
                <a:spcPts val="800"/>
              </a:spcBef>
              <a:spcAft>
                <a:spcPts val="0"/>
              </a:spcAft>
              <a:buNone/>
              <a:defRPr sz="2400" b="1">
                <a:solidFill>
                  <a:srgbClr val="4A86E8"/>
                </a:solidFill>
              </a:defRPr>
            </a:lvl4pPr>
            <a:lvl5pPr lvl="4" algn="ctr" rtl="0">
              <a:spcBef>
                <a:spcPts val="800"/>
              </a:spcBef>
              <a:spcAft>
                <a:spcPts val="0"/>
              </a:spcAft>
              <a:buNone/>
              <a:defRPr sz="2400" b="1">
                <a:solidFill>
                  <a:srgbClr val="4A86E8"/>
                </a:solidFill>
              </a:defRPr>
            </a:lvl5pPr>
            <a:lvl6pPr lvl="5" algn="ctr" rtl="0">
              <a:spcBef>
                <a:spcPts val="800"/>
              </a:spcBef>
              <a:spcAft>
                <a:spcPts val="0"/>
              </a:spcAft>
              <a:buNone/>
              <a:defRPr sz="2400" b="1">
                <a:solidFill>
                  <a:srgbClr val="4A86E8"/>
                </a:solidFill>
              </a:defRPr>
            </a:lvl6pPr>
            <a:lvl7pPr lvl="6" algn="ctr" rtl="0">
              <a:spcBef>
                <a:spcPts val="800"/>
              </a:spcBef>
              <a:spcAft>
                <a:spcPts val="0"/>
              </a:spcAft>
              <a:buNone/>
              <a:defRPr sz="2400" b="1">
                <a:solidFill>
                  <a:srgbClr val="4A86E8"/>
                </a:solidFill>
              </a:defRPr>
            </a:lvl7pPr>
            <a:lvl8pPr lvl="7" algn="ctr" rtl="0">
              <a:spcBef>
                <a:spcPts val="800"/>
              </a:spcBef>
              <a:spcAft>
                <a:spcPts val="0"/>
              </a:spcAft>
              <a:buNone/>
              <a:defRPr sz="2400" b="1">
                <a:solidFill>
                  <a:srgbClr val="4A86E8"/>
                </a:solidFill>
              </a:defRPr>
            </a:lvl8pPr>
            <a:lvl9pPr lvl="8" algn="ctr" rtl="0">
              <a:spcBef>
                <a:spcPts val="800"/>
              </a:spcBef>
              <a:spcAft>
                <a:spcPts val="0"/>
              </a:spcAft>
              <a:buNone/>
              <a:defRPr sz="2400" b="1">
                <a:solidFill>
                  <a:srgbClr val="4A86E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7073378" y="4870460"/>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r>
              <a:rPr lang="zh-TW"/>
              <a:t>1</a:t>
            </a:r>
            <a:endParaRPr/>
          </a:p>
        </p:txBody>
      </p:sp>
      <p:sp>
        <p:nvSpPr>
          <p:cNvPr id="54" name="Google Shape;54;p13"/>
          <p:cNvSpPr txBox="1"/>
          <p:nvPr/>
        </p:nvSpPr>
        <p:spPr>
          <a:xfrm>
            <a:off x="-8250" y="-7099"/>
            <a:ext cx="9159300" cy="276900"/>
          </a:xfrm>
          <a:prstGeom prst="rect">
            <a:avLst/>
          </a:prstGeom>
          <a:solidFill>
            <a:srgbClr val="1E4E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TW">
                <a:solidFill>
                  <a:schemeClr val="lt1"/>
                </a:solidFill>
                <a:latin typeface="Calibri"/>
                <a:ea typeface="Calibri"/>
                <a:cs typeface="Calibri"/>
                <a:sym typeface="Calibri"/>
              </a:rPr>
              <a:t>The Mechanism of Circadian Clock</a:t>
            </a:r>
            <a:endParaRPr sz="1400" b="0">
              <a:solidFill>
                <a:schemeClr val="lt1"/>
              </a:solidFill>
              <a:latin typeface="Calibri"/>
              <a:ea typeface="Calibri"/>
              <a:cs typeface="Calibri"/>
              <a:sym typeface="Calibri"/>
            </a:endParaRPr>
          </a:p>
        </p:txBody>
      </p:sp>
      <p:sp>
        <p:nvSpPr>
          <p:cNvPr id="55" name="Google Shape;55;p13"/>
          <p:cNvSpPr txBox="1"/>
          <p:nvPr/>
        </p:nvSpPr>
        <p:spPr>
          <a:xfrm>
            <a:off x="-8250" y="4869750"/>
            <a:ext cx="4572000" cy="276900"/>
          </a:xfrm>
          <a:prstGeom prst="rect">
            <a:avLst/>
          </a:prstGeom>
          <a:solidFill>
            <a:srgbClr val="203864"/>
          </a:solid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100"/>
          </a:p>
        </p:txBody>
      </p:sp>
      <p:sp>
        <p:nvSpPr>
          <p:cNvPr id="56" name="Google Shape;56;p13"/>
          <p:cNvSpPr txBox="1"/>
          <p:nvPr/>
        </p:nvSpPr>
        <p:spPr>
          <a:xfrm>
            <a:off x="4563750" y="4868875"/>
            <a:ext cx="4590000" cy="276900"/>
          </a:xfrm>
          <a:prstGeom prst="rect">
            <a:avLst/>
          </a:prstGeom>
          <a:solidFill>
            <a:schemeClr val="dk1"/>
          </a:solid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Font typeface="Arial"/>
              <a:buNone/>
            </a:pPr>
            <a:r>
              <a:rPr lang="zh-TW">
                <a:solidFill>
                  <a:schemeClr val="lt1"/>
                </a:solidFill>
                <a:latin typeface="Calibri"/>
                <a:ea typeface="Calibri"/>
                <a:cs typeface="Calibri"/>
                <a:sym typeface="Calibri"/>
              </a:rPr>
              <a:t>丁啟祐 | 邱紹庭</a:t>
            </a:r>
            <a:endParaRPr sz="1400">
              <a:solidFill>
                <a:schemeClr val="lt1"/>
              </a:solidFill>
              <a:latin typeface="Calibri"/>
              <a:ea typeface="Calibri"/>
              <a:cs typeface="Calibri"/>
              <a:sym typeface="Calibri"/>
            </a:endParaRPr>
          </a:p>
        </p:txBody>
      </p:sp>
      <p:sp>
        <p:nvSpPr>
          <p:cNvPr id="57" name="Google Shape;57;p13"/>
          <p:cNvSpPr txBox="1">
            <a:spLocks noGrp="1"/>
          </p:cNvSpPr>
          <p:nvPr>
            <p:ph type="sldNum" idx="2"/>
          </p:nvPr>
        </p:nvSpPr>
        <p:spPr>
          <a:xfrm>
            <a:off x="7086600" y="4869657"/>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
        <p:nvSpPr>
          <p:cNvPr id="58" name="Google Shape;58;p13"/>
          <p:cNvSpPr txBox="1">
            <a:spLocks noGrp="1"/>
          </p:cNvSpPr>
          <p:nvPr>
            <p:ph type="title" idx="3"/>
          </p:nvPr>
        </p:nvSpPr>
        <p:spPr>
          <a:xfrm>
            <a:off x="-63900" y="4816231"/>
            <a:ext cx="4614600" cy="239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b="1">
                <a:solidFill>
                  <a:srgbClr val="FFFFFF"/>
                </a:solidFill>
              </a:defRPr>
            </a:lvl1pPr>
            <a:lvl2pPr lvl="1" rtl="0">
              <a:spcBef>
                <a:spcPts val="0"/>
              </a:spcBef>
              <a:spcAft>
                <a:spcPts val="0"/>
              </a:spcAft>
              <a:buNone/>
              <a:defRPr sz="1400" b="1">
                <a:solidFill>
                  <a:srgbClr val="FFFFFF"/>
                </a:solidFill>
              </a:defRPr>
            </a:lvl2pPr>
            <a:lvl3pPr lvl="2" rtl="0">
              <a:spcBef>
                <a:spcPts val="0"/>
              </a:spcBef>
              <a:spcAft>
                <a:spcPts val="0"/>
              </a:spcAft>
              <a:buNone/>
              <a:defRPr sz="1400" b="1">
                <a:solidFill>
                  <a:srgbClr val="FFFFFF"/>
                </a:solidFill>
              </a:defRPr>
            </a:lvl3pPr>
            <a:lvl4pPr lvl="3" rtl="0">
              <a:spcBef>
                <a:spcPts val="0"/>
              </a:spcBef>
              <a:spcAft>
                <a:spcPts val="0"/>
              </a:spcAft>
              <a:buNone/>
              <a:defRPr sz="1400" b="1">
                <a:solidFill>
                  <a:srgbClr val="FFFFFF"/>
                </a:solidFill>
              </a:defRPr>
            </a:lvl4pPr>
            <a:lvl5pPr lvl="4" rtl="0">
              <a:spcBef>
                <a:spcPts val="0"/>
              </a:spcBef>
              <a:spcAft>
                <a:spcPts val="0"/>
              </a:spcAft>
              <a:buNone/>
              <a:defRPr sz="1400" b="1">
                <a:solidFill>
                  <a:srgbClr val="FFFFFF"/>
                </a:solidFill>
              </a:defRPr>
            </a:lvl5pPr>
            <a:lvl6pPr lvl="5" rtl="0">
              <a:spcBef>
                <a:spcPts val="0"/>
              </a:spcBef>
              <a:spcAft>
                <a:spcPts val="0"/>
              </a:spcAft>
              <a:buNone/>
              <a:defRPr sz="1400" b="1">
                <a:solidFill>
                  <a:srgbClr val="FFFFFF"/>
                </a:solidFill>
              </a:defRPr>
            </a:lvl6pPr>
            <a:lvl7pPr lvl="6" rtl="0">
              <a:spcBef>
                <a:spcPts val="0"/>
              </a:spcBef>
              <a:spcAft>
                <a:spcPts val="0"/>
              </a:spcAft>
              <a:buNone/>
              <a:defRPr sz="1400" b="1">
                <a:solidFill>
                  <a:srgbClr val="FFFFFF"/>
                </a:solidFill>
              </a:defRPr>
            </a:lvl7pPr>
            <a:lvl8pPr lvl="7" rtl="0">
              <a:spcBef>
                <a:spcPts val="0"/>
              </a:spcBef>
              <a:spcAft>
                <a:spcPts val="0"/>
              </a:spcAft>
              <a:buNone/>
              <a:defRPr sz="1400" b="1">
                <a:solidFill>
                  <a:srgbClr val="FFFFFF"/>
                </a:solidFill>
              </a:defRPr>
            </a:lvl8pPr>
            <a:lvl9pPr lvl="8" rtl="0">
              <a:spcBef>
                <a:spcPts val="0"/>
              </a:spcBef>
              <a:spcAft>
                <a:spcPts val="0"/>
              </a:spcAft>
              <a:buNone/>
              <a:defRPr sz="1400" b="1">
                <a:solidFill>
                  <a:srgbClr val="FFFFFF"/>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gif"/><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gi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gi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9.gif"/><Relationship Id="rId5" Type="http://schemas.openxmlformats.org/officeDocument/2006/relationships/image" Target="../media/image32.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gif"/><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zB4VBpv9rn4"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4.jpg"/><Relationship Id="rId4" Type="http://schemas.openxmlformats.org/officeDocument/2006/relationships/hyperlink" Target="http://www.youtube.com/watch?v=zB4VBpv9rn4"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bibnum.education.fr/sciencesdelavie/biologie/observation-botanique"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hyperlink" Target="https://www.nature.com/articles/381024a0"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comments" Target="../comments/comment1.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4.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ww.nature.com/articles/381024a0"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nature.com/articles/24750"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57.jp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hyperlink" Target="https://www.dreamstime.com/stock-illustration-jetlag-flying-east-giving-more-than-flying-west-image61262241" TargetMode="External"/><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hyperlink" Target="https://www.researchgate.net/blog/post/mathematics-could-explain-why-jet-lag-seems-worse-when-travelling-east-rather-than-wes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62.jpg"/><Relationship Id="rId4" Type="http://schemas.openxmlformats.org/officeDocument/2006/relationships/hyperlink" Target="https://www.leo-bw.de/web/guest/detail/-/Detail/details/PERSON/wlbblb_personen/119348152/person"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pravda-tv.com/2013/07/chronobiologie-schlaflabor-im-bunker/"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hyperlink" Target="https://www.nature.com/articles/2475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nature.com/articles/381024a0" TargetMode="External"/><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www.pravda-tv.com/2013/07/chronobiologie-schlaflabor-im-bunker/"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hyperlink" Target="https://www.britannica.com/video/179763/subjects-bunker-experiment-exposure-rhythms-ligh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thenewslens.com/article/103382"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0" y="1807200"/>
            <a:ext cx="9144000" cy="12261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Calibri"/>
              <a:buNone/>
            </a:pPr>
            <a:r>
              <a:rPr lang="zh-TW" sz="3600" b="1">
                <a:solidFill>
                  <a:schemeClr val="dk1"/>
                </a:solidFill>
                <a:latin typeface="Calibri"/>
                <a:ea typeface="Calibri"/>
                <a:cs typeface="Calibri"/>
                <a:sym typeface="Calibri"/>
              </a:rPr>
              <a:t>The Mechanism of Circadian Clock</a:t>
            </a:r>
            <a:endParaRPr sz="3600"/>
          </a:p>
        </p:txBody>
      </p:sp>
      <p:sp>
        <p:nvSpPr>
          <p:cNvPr id="111" name="Google Shape;111;p20"/>
          <p:cNvSpPr txBox="1"/>
          <p:nvPr/>
        </p:nvSpPr>
        <p:spPr>
          <a:xfrm>
            <a:off x="0" y="3147475"/>
            <a:ext cx="9144000" cy="1408200"/>
          </a:xfrm>
          <a:prstGeom prst="rect">
            <a:avLst/>
          </a:prstGeom>
          <a:noFill/>
          <a:ln>
            <a:noFill/>
          </a:ln>
        </p:spPr>
        <p:txBody>
          <a:bodyPr spcFirstLastPara="1" wrap="square" lIns="68575" tIns="34275" rIns="68575" bIns="34275" anchor="t" anchorCtr="0">
            <a:noAutofit/>
          </a:bodyPr>
          <a:lstStyle/>
          <a:p>
            <a:pPr marL="0" marR="0" lvl="0" indent="0" algn="ctr" rtl="0">
              <a:lnSpc>
                <a:spcPct val="150000"/>
              </a:lnSpc>
              <a:spcBef>
                <a:spcPts val="0"/>
              </a:spcBef>
              <a:spcAft>
                <a:spcPts val="0"/>
              </a:spcAft>
              <a:buNone/>
            </a:pPr>
            <a:r>
              <a:rPr lang="zh-TW" sz="1800" b="1">
                <a:solidFill>
                  <a:schemeClr val="dk1"/>
                </a:solidFill>
                <a:latin typeface="Calibri"/>
                <a:ea typeface="Calibri"/>
                <a:cs typeface="Calibri"/>
                <a:sym typeface="Calibri"/>
              </a:rPr>
              <a:t>丁啟祐</a:t>
            </a:r>
            <a:r>
              <a:rPr lang="zh-TW" sz="1800" b="1" baseline="30000">
                <a:solidFill>
                  <a:schemeClr val="dk1"/>
                </a:solidFill>
                <a:latin typeface="Calibri"/>
                <a:ea typeface="Calibri"/>
                <a:cs typeface="Calibri"/>
                <a:sym typeface="Calibri"/>
              </a:rPr>
              <a:t>1</a:t>
            </a:r>
            <a:r>
              <a:rPr lang="zh-TW" sz="1800" b="1">
                <a:solidFill>
                  <a:schemeClr val="dk1"/>
                </a:solidFill>
                <a:latin typeface="Calibri"/>
                <a:ea typeface="Calibri"/>
                <a:cs typeface="Calibri"/>
                <a:sym typeface="Calibri"/>
              </a:rPr>
              <a:t> and 邱紹庭</a:t>
            </a:r>
            <a:r>
              <a:rPr lang="zh-TW" sz="1800" b="1" baseline="30000">
                <a:solidFill>
                  <a:schemeClr val="dk1"/>
                </a:solidFill>
                <a:latin typeface="Calibri"/>
                <a:ea typeface="Calibri"/>
                <a:cs typeface="Calibri"/>
                <a:sym typeface="Calibri"/>
              </a:rPr>
              <a:t>2</a:t>
            </a:r>
            <a:endParaRPr sz="1800" b="1" baseline="30000">
              <a:solidFill>
                <a:schemeClr val="dk1"/>
              </a:solidFill>
              <a:latin typeface="Calibri"/>
              <a:ea typeface="Calibri"/>
              <a:cs typeface="Calibri"/>
              <a:sym typeface="Calibri"/>
            </a:endParaRPr>
          </a:p>
          <a:p>
            <a:pPr marL="0" marR="0" lvl="0" indent="0" algn="ctr" rtl="0">
              <a:spcBef>
                <a:spcPts val="0"/>
              </a:spcBef>
              <a:spcAft>
                <a:spcPts val="0"/>
              </a:spcAft>
              <a:buNone/>
            </a:pPr>
            <a:r>
              <a:rPr lang="zh-TW" sz="1800" b="1" baseline="30000">
                <a:solidFill>
                  <a:schemeClr val="dk1"/>
                </a:solidFill>
                <a:latin typeface="Calibri"/>
                <a:ea typeface="Calibri"/>
                <a:cs typeface="Calibri"/>
                <a:sym typeface="Calibri"/>
              </a:rPr>
              <a:t>1</a:t>
            </a:r>
            <a:r>
              <a:rPr lang="zh-TW" sz="1800" b="1">
                <a:solidFill>
                  <a:schemeClr val="dk1"/>
                </a:solidFill>
                <a:latin typeface="Calibri"/>
                <a:ea typeface="Calibri"/>
                <a:cs typeface="Calibri"/>
                <a:sym typeface="Calibri"/>
              </a:rPr>
              <a:t>昆蟲系</a:t>
            </a:r>
            <a:endParaRPr sz="1800" b="1">
              <a:solidFill>
                <a:schemeClr val="dk1"/>
              </a:solidFill>
              <a:latin typeface="Calibri"/>
              <a:ea typeface="Calibri"/>
              <a:cs typeface="Calibri"/>
              <a:sym typeface="Calibri"/>
            </a:endParaRPr>
          </a:p>
          <a:p>
            <a:pPr marL="0" marR="0" lvl="0" indent="0" algn="ctr" rtl="0">
              <a:spcBef>
                <a:spcPts val="0"/>
              </a:spcBef>
              <a:spcAft>
                <a:spcPts val="0"/>
              </a:spcAft>
              <a:buNone/>
            </a:pPr>
            <a:r>
              <a:rPr lang="zh-TW" sz="1800" b="1" baseline="30000">
                <a:solidFill>
                  <a:schemeClr val="dk1"/>
                </a:solidFill>
                <a:latin typeface="Calibri"/>
                <a:ea typeface="Calibri"/>
                <a:cs typeface="Calibri"/>
                <a:sym typeface="Calibri"/>
              </a:rPr>
              <a:t>2</a:t>
            </a:r>
            <a:r>
              <a:rPr lang="zh-TW" sz="1800" b="1">
                <a:solidFill>
                  <a:schemeClr val="dk1"/>
                </a:solidFill>
                <a:latin typeface="Calibri"/>
                <a:ea typeface="Calibri"/>
                <a:cs typeface="Calibri"/>
                <a:sym typeface="Calibri"/>
              </a:rPr>
              <a:t>生醫電資所</a:t>
            </a:r>
            <a:endParaRPr sz="1800" b="1">
              <a:solidFill>
                <a:schemeClr val="dk1"/>
              </a:solidFill>
              <a:latin typeface="Calibri"/>
              <a:ea typeface="Calibri"/>
              <a:cs typeface="Calibri"/>
              <a:sym typeface="Calibri"/>
            </a:endParaRPr>
          </a:p>
          <a:p>
            <a:pPr marL="0" marR="0" lvl="0" indent="0" algn="ctr" rtl="0">
              <a:spcBef>
                <a:spcPts val="0"/>
              </a:spcBef>
              <a:spcAft>
                <a:spcPts val="0"/>
              </a:spcAft>
              <a:buNone/>
            </a:pPr>
            <a:endParaRPr sz="1800" b="1">
              <a:solidFill>
                <a:schemeClr val="dk1"/>
              </a:solidFill>
              <a:latin typeface="Calibri"/>
              <a:ea typeface="Calibri"/>
              <a:cs typeface="Calibri"/>
              <a:sym typeface="Calibri"/>
            </a:endParaRPr>
          </a:p>
          <a:p>
            <a:pPr marL="0" marR="0" lvl="0" indent="0" algn="ctr" rtl="0">
              <a:spcBef>
                <a:spcPts val="0"/>
              </a:spcBef>
              <a:spcAft>
                <a:spcPts val="0"/>
              </a:spcAft>
              <a:buNone/>
            </a:pPr>
            <a:r>
              <a:rPr lang="zh-TW" sz="1800" b="1">
                <a:solidFill>
                  <a:schemeClr val="dk1"/>
                </a:solidFill>
                <a:latin typeface="Calibri"/>
                <a:ea typeface="Calibri"/>
                <a:cs typeface="Calibri"/>
                <a:sym typeface="Calibri"/>
              </a:rPr>
              <a:t>1/7, 2019. NTU</a:t>
            </a:r>
            <a:endParaRPr sz="1800"/>
          </a:p>
          <a:p>
            <a:pPr marL="0" marR="0" lvl="0" indent="0" algn="ctr" rtl="0">
              <a:spcBef>
                <a:spcPts val="0"/>
              </a:spcBef>
              <a:spcAft>
                <a:spcPts val="0"/>
              </a:spcAft>
              <a:buNone/>
            </a:pPr>
            <a:endParaRPr sz="1800" b="1">
              <a:solidFill>
                <a:schemeClr val="dk1"/>
              </a:solidFill>
              <a:latin typeface="Calibri"/>
              <a:ea typeface="Calibri"/>
              <a:cs typeface="Calibri"/>
              <a:sym typeface="Calibri"/>
            </a:endParaRPr>
          </a:p>
        </p:txBody>
      </p:sp>
      <p:sp>
        <p:nvSpPr>
          <p:cNvPr id="112" name="Google Shape;112;p20"/>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pSp>
        <p:nvGrpSpPr>
          <p:cNvPr id="252" name="Google Shape;252;p29"/>
          <p:cNvGrpSpPr/>
          <p:nvPr/>
        </p:nvGrpSpPr>
        <p:grpSpPr>
          <a:xfrm>
            <a:off x="-63899" y="1001789"/>
            <a:ext cx="3461883" cy="3590817"/>
            <a:chOff x="20871" y="1766925"/>
            <a:chExt cx="2458375" cy="2573325"/>
          </a:xfrm>
        </p:grpSpPr>
        <p:pic>
          <p:nvPicPr>
            <p:cNvPr id="253" name="Google Shape;253;p29"/>
            <p:cNvPicPr preferRelativeResize="0"/>
            <p:nvPr/>
          </p:nvPicPr>
          <p:blipFill rotWithShape="1">
            <a:blip r:embed="rId3">
              <a:alphaModFix/>
            </a:blip>
            <a:srcRect t="16618" r="35954"/>
            <a:stretch/>
          </p:blipFill>
          <p:spPr>
            <a:xfrm>
              <a:off x="20871" y="1766925"/>
              <a:ext cx="2458375" cy="2573325"/>
            </a:xfrm>
            <a:prstGeom prst="rect">
              <a:avLst/>
            </a:prstGeom>
            <a:noFill/>
            <a:ln>
              <a:noFill/>
            </a:ln>
          </p:spPr>
        </p:pic>
        <p:sp>
          <p:nvSpPr>
            <p:cNvPr id="254" name="Google Shape;254;p29"/>
            <p:cNvSpPr/>
            <p:nvPr/>
          </p:nvSpPr>
          <p:spPr>
            <a:xfrm>
              <a:off x="80575" y="2066525"/>
              <a:ext cx="710100" cy="162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80575" y="2266800"/>
              <a:ext cx="710100" cy="162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80575" y="3334825"/>
              <a:ext cx="710100" cy="162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80575" y="2920450"/>
              <a:ext cx="710100" cy="162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9"/>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Molecular Mechanism of Circadian Pathway</a:t>
            </a:r>
            <a:endParaRPr/>
          </a:p>
        </p:txBody>
      </p:sp>
      <p:sp>
        <p:nvSpPr>
          <p:cNvPr id="259" name="Google Shape;259;p29"/>
          <p:cNvSpPr txBox="1">
            <a:spLocks noGrp="1"/>
          </p:cNvSpPr>
          <p:nvPr>
            <p:ph type="subTitle" idx="1"/>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Dubruille, R. et al. 2008</a:t>
            </a:r>
            <a:endParaRPr/>
          </a:p>
        </p:txBody>
      </p:sp>
      <p:sp>
        <p:nvSpPr>
          <p:cNvPr id="260" name="Google Shape;260;p29"/>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9"/>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10</a:t>
            </a:fld>
            <a:endParaRPr/>
          </a:p>
        </p:txBody>
      </p:sp>
      <p:pic>
        <p:nvPicPr>
          <p:cNvPr id="262" name="Google Shape;262;p29"/>
          <p:cNvPicPr preferRelativeResize="0"/>
          <p:nvPr/>
        </p:nvPicPr>
        <p:blipFill>
          <a:blip r:embed="rId4">
            <a:alphaModFix/>
          </a:blip>
          <a:stretch>
            <a:fillRect/>
          </a:stretch>
        </p:blipFill>
        <p:spPr>
          <a:xfrm>
            <a:off x="3348826" y="1192549"/>
            <a:ext cx="5510875" cy="3209300"/>
          </a:xfrm>
          <a:prstGeom prst="rect">
            <a:avLst/>
          </a:prstGeom>
          <a:noFill/>
          <a:ln>
            <a:noFill/>
          </a:ln>
        </p:spPr>
      </p:pic>
      <p:sp>
        <p:nvSpPr>
          <p:cNvPr id="263" name="Google Shape;263;p29"/>
          <p:cNvSpPr txBox="1"/>
          <p:nvPr/>
        </p:nvSpPr>
        <p:spPr>
          <a:xfrm>
            <a:off x="1036100" y="1339254"/>
            <a:ext cx="730800" cy="2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4A86E8"/>
                </a:solidFill>
                <a:latin typeface="Calibri"/>
                <a:ea typeface="Calibri"/>
                <a:cs typeface="Calibri"/>
                <a:sym typeface="Calibri"/>
              </a:rPr>
              <a:t>PER</a:t>
            </a:r>
            <a:endParaRPr b="1">
              <a:solidFill>
                <a:srgbClr val="4A86E8"/>
              </a:solidFill>
              <a:latin typeface="Calibri"/>
              <a:ea typeface="Calibri"/>
              <a:cs typeface="Calibri"/>
              <a:sym typeface="Calibri"/>
            </a:endParaRPr>
          </a:p>
        </p:txBody>
      </p:sp>
      <p:sp>
        <p:nvSpPr>
          <p:cNvPr id="264" name="Google Shape;264;p29"/>
          <p:cNvSpPr txBox="1"/>
          <p:nvPr/>
        </p:nvSpPr>
        <p:spPr>
          <a:xfrm>
            <a:off x="1056800" y="1578654"/>
            <a:ext cx="730800" cy="2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4A86E8"/>
                </a:solidFill>
                <a:latin typeface="Calibri"/>
                <a:ea typeface="Calibri"/>
                <a:cs typeface="Calibri"/>
                <a:sym typeface="Calibri"/>
              </a:rPr>
              <a:t>TIM</a:t>
            </a:r>
            <a:endParaRPr b="1">
              <a:solidFill>
                <a:srgbClr val="4A86E8"/>
              </a:solidFill>
              <a:latin typeface="Calibri"/>
              <a:ea typeface="Calibri"/>
              <a:cs typeface="Calibri"/>
              <a:sym typeface="Calibri"/>
            </a:endParaRPr>
          </a:p>
        </p:txBody>
      </p:sp>
      <p:sp>
        <p:nvSpPr>
          <p:cNvPr id="265" name="Google Shape;265;p29"/>
          <p:cNvSpPr txBox="1"/>
          <p:nvPr/>
        </p:nvSpPr>
        <p:spPr>
          <a:xfrm>
            <a:off x="1056800" y="2521929"/>
            <a:ext cx="730800" cy="2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4A86E8"/>
                </a:solidFill>
                <a:latin typeface="Calibri"/>
                <a:ea typeface="Calibri"/>
                <a:cs typeface="Calibri"/>
                <a:sym typeface="Calibri"/>
              </a:rPr>
              <a:t>DBT</a:t>
            </a:r>
            <a:endParaRPr b="1">
              <a:solidFill>
                <a:srgbClr val="4A86E8"/>
              </a:solidFill>
              <a:latin typeface="Calibri"/>
              <a:ea typeface="Calibri"/>
              <a:cs typeface="Calibri"/>
              <a:sym typeface="Calibri"/>
            </a:endParaRPr>
          </a:p>
        </p:txBody>
      </p:sp>
      <p:sp>
        <p:nvSpPr>
          <p:cNvPr id="266" name="Google Shape;266;p29"/>
          <p:cNvSpPr txBox="1"/>
          <p:nvPr/>
        </p:nvSpPr>
        <p:spPr>
          <a:xfrm>
            <a:off x="1063853" y="3109102"/>
            <a:ext cx="730800" cy="2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4A86E8"/>
                </a:solidFill>
                <a:latin typeface="Calibri"/>
                <a:ea typeface="Calibri"/>
                <a:cs typeface="Calibri"/>
                <a:sym typeface="Calibri"/>
              </a:rPr>
              <a:t>CRY</a:t>
            </a:r>
            <a:endParaRPr b="1">
              <a:solidFill>
                <a:srgbClr val="4A86E8"/>
              </a:solidFill>
              <a:latin typeface="Calibri"/>
              <a:ea typeface="Calibri"/>
              <a:cs typeface="Calibri"/>
              <a:sym typeface="Calibri"/>
            </a:endParaRPr>
          </a:p>
        </p:txBody>
      </p:sp>
      <p:grpSp>
        <p:nvGrpSpPr>
          <p:cNvPr id="267" name="Google Shape;267;p29"/>
          <p:cNvGrpSpPr/>
          <p:nvPr/>
        </p:nvGrpSpPr>
        <p:grpSpPr>
          <a:xfrm>
            <a:off x="3626350" y="860375"/>
            <a:ext cx="2262900" cy="2568179"/>
            <a:chOff x="3626350" y="860375"/>
            <a:chExt cx="2262900" cy="2568179"/>
          </a:xfrm>
        </p:grpSpPr>
        <p:sp>
          <p:nvSpPr>
            <p:cNvPr id="268" name="Google Shape;268;p29"/>
            <p:cNvSpPr/>
            <p:nvPr/>
          </p:nvSpPr>
          <p:spPr>
            <a:xfrm>
              <a:off x="3798765" y="2571754"/>
              <a:ext cx="273600" cy="85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txBox="1"/>
            <p:nvPr/>
          </p:nvSpPr>
          <p:spPr>
            <a:xfrm>
              <a:off x="3626350" y="860375"/>
              <a:ext cx="22629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Negative feedback</a:t>
              </a:r>
              <a:endParaRPr b="1">
                <a:solidFill>
                  <a:srgbClr val="980000"/>
                </a:solidFill>
                <a:latin typeface="Calibri"/>
                <a:ea typeface="Calibri"/>
                <a:cs typeface="Calibri"/>
                <a:sym typeface="Calibri"/>
              </a:endParaRPr>
            </a:p>
          </p:txBody>
        </p:sp>
        <p:cxnSp>
          <p:nvCxnSpPr>
            <p:cNvPr id="270" name="Google Shape;270;p29"/>
            <p:cNvCxnSpPr>
              <a:stCxn id="268" idx="0"/>
            </p:cNvCxnSpPr>
            <p:nvPr/>
          </p:nvCxnSpPr>
          <p:spPr>
            <a:xfrm rot="10800000" flipH="1">
              <a:off x="3935565" y="1207954"/>
              <a:ext cx="5400" cy="1363800"/>
            </a:xfrm>
            <a:prstGeom prst="straightConnector1">
              <a:avLst/>
            </a:prstGeom>
            <a:noFill/>
            <a:ln w="19050" cap="flat" cmpd="sng">
              <a:solidFill>
                <a:srgbClr val="FF9900"/>
              </a:solidFill>
              <a:prstDash val="solid"/>
              <a:round/>
              <a:headEnd type="none" w="med" len="med"/>
              <a:tailEnd type="none" w="med" len="med"/>
            </a:ln>
          </p:spPr>
        </p:cxnSp>
      </p:grpSp>
      <p:grpSp>
        <p:nvGrpSpPr>
          <p:cNvPr id="271" name="Google Shape;271;p29"/>
          <p:cNvGrpSpPr/>
          <p:nvPr/>
        </p:nvGrpSpPr>
        <p:grpSpPr>
          <a:xfrm>
            <a:off x="3454225" y="3376578"/>
            <a:ext cx="2262900" cy="1653372"/>
            <a:chOff x="3454225" y="3376578"/>
            <a:chExt cx="2262900" cy="1653372"/>
          </a:xfrm>
        </p:grpSpPr>
        <p:sp>
          <p:nvSpPr>
            <p:cNvPr id="272" name="Google Shape;272;p29"/>
            <p:cNvSpPr/>
            <p:nvPr/>
          </p:nvSpPr>
          <p:spPr>
            <a:xfrm>
              <a:off x="3626350" y="3376578"/>
              <a:ext cx="730800" cy="7032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txBox="1"/>
            <p:nvPr/>
          </p:nvSpPr>
          <p:spPr>
            <a:xfrm>
              <a:off x="3454225" y="4408350"/>
              <a:ext cx="22629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Promote PER procuction</a:t>
              </a:r>
              <a:endParaRPr b="1">
                <a:solidFill>
                  <a:srgbClr val="980000"/>
                </a:solidFill>
                <a:latin typeface="Calibri"/>
                <a:ea typeface="Calibri"/>
                <a:cs typeface="Calibri"/>
                <a:sym typeface="Calibri"/>
              </a:endParaRPr>
            </a:p>
          </p:txBody>
        </p:sp>
        <p:cxnSp>
          <p:nvCxnSpPr>
            <p:cNvPr id="274" name="Google Shape;274;p29"/>
            <p:cNvCxnSpPr/>
            <p:nvPr/>
          </p:nvCxnSpPr>
          <p:spPr>
            <a:xfrm rot="10800000">
              <a:off x="3951225" y="4079375"/>
              <a:ext cx="17400" cy="388800"/>
            </a:xfrm>
            <a:prstGeom prst="straightConnector1">
              <a:avLst/>
            </a:prstGeom>
            <a:noFill/>
            <a:ln w="19050" cap="flat" cmpd="sng">
              <a:solidFill>
                <a:srgbClr val="FF9900"/>
              </a:solidFill>
              <a:prstDash val="solid"/>
              <a:round/>
              <a:headEnd type="none" w="med" len="med"/>
              <a:tailEnd type="none" w="med" len="med"/>
            </a:ln>
          </p:spPr>
        </p:cxnSp>
      </p:grpSp>
      <p:grpSp>
        <p:nvGrpSpPr>
          <p:cNvPr id="275" name="Google Shape;275;p29"/>
          <p:cNvGrpSpPr/>
          <p:nvPr/>
        </p:nvGrpSpPr>
        <p:grpSpPr>
          <a:xfrm>
            <a:off x="5009125" y="1192547"/>
            <a:ext cx="3039275" cy="3837553"/>
            <a:chOff x="5009125" y="1192547"/>
            <a:chExt cx="3039275" cy="3837553"/>
          </a:xfrm>
        </p:grpSpPr>
        <p:sp>
          <p:nvSpPr>
            <p:cNvPr id="276" name="Google Shape;276;p29"/>
            <p:cNvSpPr txBox="1"/>
            <p:nvPr/>
          </p:nvSpPr>
          <p:spPr>
            <a:xfrm>
              <a:off x="6478800" y="4357825"/>
              <a:ext cx="15696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Cascading</a:t>
              </a:r>
              <a:endParaRPr b="1">
                <a:solidFill>
                  <a:srgbClr val="980000"/>
                </a:solidFill>
                <a:latin typeface="Calibri"/>
                <a:ea typeface="Calibri"/>
                <a:cs typeface="Calibri"/>
                <a:sym typeface="Calibri"/>
              </a:endParaRPr>
            </a:p>
            <a:p>
              <a:pPr marL="0" lvl="0" indent="0" algn="l" rtl="0">
                <a:spcBef>
                  <a:spcPts val="0"/>
                </a:spcBef>
                <a:spcAft>
                  <a:spcPts val="0"/>
                </a:spcAft>
                <a:buNone/>
              </a:pPr>
              <a:r>
                <a:rPr lang="zh-TW" b="1">
                  <a:solidFill>
                    <a:srgbClr val="980000"/>
                  </a:solidFill>
                  <a:latin typeface="Calibri"/>
                  <a:ea typeface="Calibri"/>
                  <a:cs typeface="Calibri"/>
                  <a:sym typeface="Calibri"/>
                </a:rPr>
                <a:t>Phosphorylation</a:t>
              </a:r>
              <a:endParaRPr b="1">
                <a:solidFill>
                  <a:srgbClr val="980000"/>
                </a:solidFill>
                <a:latin typeface="Calibri"/>
                <a:ea typeface="Calibri"/>
                <a:cs typeface="Calibri"/>
                <a:sym typeface="Calibri"/>
              </a:endParaRPr>
            </a:p>
          </p:txBody>
        </p:sp>
        <p:grpSp>
          <p:nvGrpSpPr>
            <p:cNvPr id="277" name="Google Shape;277;p29"/>
            <p:cNvGrpSpPr/>
            <p:nvPr/>
          </p:nvGrpSpPr>
          <p:grpSpPr>
            <a:xfrm>
              <a:off x="5009125" y="1192547"/>
              <a:ext cx="1799400" cy="3837553"/>
              <a:chOff x="5009125" y="1192547"/>
              <a:chExt cx="1799400" cy="3837553"/>
            </a:xfrm>
          </p:grpSpPr>
          <p:sp>
            <p:nvSpPr>
              <p:cNvPr id="278" name="Google Shape;278;p29"/>
              <p:cNvSpPr/>
              <p:nvPr/>
            </p:nvSpPr>
            <p:spPr>
              <a:xfrm>
                <a:off x="5009125" y="1192547"/>
                <a:ext cx="1799400" cy="1421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txBox="1"/>
              <p:nvPr/>
            </p:nvSpPr>
            <p:spPr>
              <a:xfrm>
                <a:off x="5577075" y="4408500"/>
                <a:ext cx="10281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PER decay</a:t>
                </a:r>
                <a:endParaRPr b="1">
                  <a:solidFill>
                    <a:srgbClr val="980000"/>
                  </a:solidFill>
                  <a:latin typeface="Calibri"/>
                  <a:ea typeface="Calibri"/>
                  <a:cs typeface="Calibri"/>
                  <a:sym typeface="Calibri"/>
                </a:endParaRPr>
              </a:p>
            </p:txBody>
          </p:sp>
          <p:cxnSp>
            <p:nvCxnSpPr>
              <p:cNvPr id="280" name="Google Shape;280;p29"/>
              <p:cNvCxnSpPr/>
              <p:nvPr/>
            </p:nvCxnSpPr>
            <p:spPr>
              <a:xfrm rot="10800000">
                <a:off x="5680300" y="2614000"/>
                <a:ext cx="9000" cy="1946700"/>
              </a:xfrm>
              <a:prstGeom prst="straightConnector1">
                <a:avLst/>
              </a:prstGeom>
              <a:noFill/>
              <a:ln w="19050" cap="flat" cmpd="sng">
                <a:solidFill>
                  <a:srgbClr val="FF9900"/>
                </a:solidFill>
                <a:prstDash val="solid"/>
                <a:round/>
                <a:headEnd type="none" w="med" len="med"/>
                <a:tailEnd type="none" w="med" len="med"/>
              </a:ln>
            </p:spPr>
          </p:cxnSp>
        </p:grpSp>
        <p:cxnSp>
          <p:nvCxnSpPr>
            <p:cNvPr id="281" name="Google Shape;281;p29"/>
            <p:cNvCxnSpPr/>
            <p:nvPr/>
          </p:nvCxnSpPr>
          <p:spPr>
            <a:xfrm rot="10800000">
              <a:off x="6683000" y="2571675"/>
              <a:ext cx="5400" cy="1878000"/>
            </a:xfrm>
            <a:prstGeom prst="straightConnector1">
              <a:avLst/>
            </a:prstGeom>
            <a:noFill/>
            <a:ln w="19050" cap="flat" cmpd="sng">
              <a:solidFill>
                <a:srgbClr val="FF9900"/>
              </a:solidFill>
              <a:prstDash val="solid"/>
              <a:round/>
              <a:headEnd type="none" w="med" len="med"/>
              <a:tailEnd type="none" w="med" len="med"/>
            </a:ln>
          </p:spPr>
        </p:cxnSp>
      </p:grpSp>
      <p:grpSp>
        <p:nvGrpSpPr>
          <p:cNvPr id="282" name="Google Shape;282;p29"/>
          <p:cNvGrpSpPr/>
          <p:nvPr/>
        </p:nvGrpSpPr>
        <p:grpSpPr>
          <a:xfrm>
            <a:off x="6998050" y="1522351"/>
            <a:ext cx="1861800" cy="3507749"/>
            <a:chOff x="6998050" y="1522351"/>
            <a:chExt cx="1861800" cy="3507749"/>
          </a:xfrm>
        </p:grpSpPr>
        <p:sp>
          <p:nvSpPr>
            <p:cNvPr id="283" name="Google Shape;283;p29"/>
            <p:cNvSpPr/>
            <p:nvPr/>
          </p:nvSpPr>
          <p:spPr>
            <a:xfrm>
              <a:off x="6998050" y="1522351"/>
              <a:ext cx="1861800" cy="18495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txBox="1"/>
            <p:nvPr/>
          </p:nvSpPr>
          <p:spPr>
            <a:xfrm>
              <a:off x="7839975" y="4408500"/>
              <a:ext cx="7308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Input</a:t>
              </a:r>
              <a:endParaRPr b="1">
                <a:solidFill>
                  <a:srgbClr val="980000"/>
                </a:solidFill>
                <a:latin typeface="Calibri"/>
                <a:ea typeface="Calibri"/>
                <a:cs typeface="Calibri"/>
                <a:sym typeface="Calibri"/>
              </a:endParaRPr>
            </a:p>
          </p:txBody>
        </p:sp>
        <p:cxnSp>
          <p:nvCxnSpPr>
            <p:cNvPr id="285" name="Google Shape;285;p29"/>
            <p:cNvCxnSpPr/>
            <p:nvPr/>
          </p:nvCxnSpPr>
          <p:spPr>
            <a:xfrm rot="10800000">
              <a:off x="8162550" y="3348650"/>
              <a:ext cx="6000" cy="1165800"/>
            </a:xfrm>
            <a:prstGeom prst="straightConnector1">
              <a:avLst/>
            </a:prstGeom>
            <a:noFill/>
            <a:ln w="19050" cap="flat" cmpd="sng">
              <a:solidFill>
                <a:srgbClr val="FF9900"/>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6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7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0"/>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Outline</a:t>
            </a:r>
            <a:endParaRPr/>
          </a:p>
        </p:txBody>
      </p:sp>
      <p:sp>
        <p:nvSpPr>
          <p:cNvPr id="291" name="Google Shape;291;p30"/>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Speaker: 邱紹庭, 生醫電資所</a:t>
            </a:r>
            <a:endParaRPr/>
          </a:p>
        </p:txBody>
      </p:sp>
      <p:sp>
        <p:nvSpPr>
          <p:cNvPr id="292" name="Google Shape;292;p30"/>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11</a:t>
            </a:fld>
            <a:endParaRPr/>
          </a:p>
        </p:txBody>
      </p:sp>
      <p:pic>
        <p:nvPicPr>
          <p:cNvPr id="293" name="Google Shape;293;p30" descr="「circadian clock」的圖片搜尋結果&quot;"/>
          <p:cNvPicPr preferRelativeResize="0"/>
          <p:nvPr/>
        </p:nvPicPr>
        <p:blipFill rotWithShape="1">
          <a:blip r:embed="rId3">
            <a:alphaModFix/>
          </a:blip>
          <a:srcRect l="13915" r="12533"/>
          <a:stretch/>
        </p:blipFill>
        <p:spPr>
          <a:xfrm>
            <a:off x="6169824" y="1971100"/>
            <a:ext cx="2556300" cy="2317200"/>
          </a:xfrm>
          <a:prstGeom prst="roundRect">
            <a:avLst>
              <a:gd name="adj" fmla="val 16667"/>
            </a:avLst>
          </a:prstGeom>
          <a:noFill/>
          <a:ln>
            <a:noFill/>
          </a:ln>
        </p:spPr>
      </p:pic>
      <p:sp>
        <p:nvSpPr>
          <p:cNvPr id="294" name="Google Shape;294;p30"/>
          <p:cNvSpPr txBox="1"/>
          <p:nvPr/>
        </p:nvSpPr>
        <p:spPr>
          <a:xfrm>
            <a:off x="17922" y="1070650"/>
            <a:ext cx="70392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100" b="1">
                <a:solidFill>
                  <a:srgbClr val="999999"/>
                </a:solidFill>
                <a:latin typeface="Calibri"/>
                <a:ea typeface="Calibri"/>
                <a:cs typeface="Calibri"/>
                <a:sym typeface="Calibri"/>
              </a:rPr>
              <a:t>Part I - What is </a:t>
            </a:r>
            <a:r>
              <a:rPr lang="zh-TW" sz="2100" b="1" i="1">
                <a:solidFill>
                  <a:srgbClr val="999999"/>
                </a:solidFill>
                <a:latin typeface="Calibri"/>
                <a:ea typeface="Calibri"/>
                <a:cs typeface="Calibri"/>
                <a:sym typeface="Calibri"/>
              </a:rPr>
              <a:t>Circadian Clock</a:t>
            </a:r>
            <a:r>
              <a:rPr lang="zh-TW" sz="2100" b="1">
                <a:solidFill>
                  <a:srgbClr val="999999"/>
                </a:solidFill>
                <a:latin typeface="Calibri"/>
                <a:ea typeface="Calibri"/>
                <a:cs typeface="Calibri"/>
                <a:sym typeface="Calibri"/>
              </a:rPr>
              <a:t>? What makes it ticks?</a:t>
            </a:r>
            <a:endParaRPr sz="2100" b="1">
              <a:solidFill>
                <a:srgbClr val="999999"/>
              </a:solidFill>
              <a:latin typeface="Calibri"/>
              <a:ea typeface="Calibri"/>
              <a:cs typeface="Calibri"/>
              <a:sym typeface="Calibri"/>
            </a:endParaRPr>
          </a:p>
        </p:txBody>
      </p:sp>
      <p:sp>
        <p:nvSpPr>
          <p:cNvPr id="295" name="Google Shape;295;p30"/>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000000"/>
                </a:solidFill>
              </a:rPr>
              <a:t>The Mechanism of Circadian Clock</a:t>
            </a:r>
            <a:endParaRPr sz="2400" b="1">
              <a:solidFill>
                <a:srgbClr val="000000"/>
              </a:solidFill>
            </a:endParaRPr>
          </a:p>
        </p:txBody>
      </p:sp>
      <p:sp>
        <p:nvSpPr>
          <p:cNvPr id="296" name="Google Shape;296;p30"/>
          <p:cNvSpPr txBox="1"/>
          <p:nvPr/>
        </p:nvSpPr>
        <p:spPr>
          <a:xfrm>
            <a:off x="49400" y="2996723"/>
            <a:ext cx="64347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100" b="1">
                <a:solidFill>
                  <a:srgbClr val="4A86E8"/>
                </a:solidFill>
                <a:latin typeface="Calibri"/>
                <a:ea typeface="Calibri"/>
                <a:cs typeface="Calibri"/>
                <a:sym typeface="Calibri"/>
              </a:rPr>
              <a:t>Part II - Why molecular clock ticks?</a:t>
            </a:r>
            <a:endParaRPr sz="2100" b="1">
              <a:solidFill>
                <a:srgbClr val="4A86E8"/>
              </a:solidFill>
              <a:latin typeface="Calibri"/>
              <a:ea typeface="Calibri"/>
              <a:cs typeface="Calibri"/>
              <a:sym typeface="Calibri"/>
            </a:endParaRPr>
          </a:p>
        </p:txBody>
      </p:sp>
      <p:grpSp>
        <p:nvGrpSpPr>
          <p:cNvPr id="297" name="Google Shape;297;p30"/>
          <p:cNvGrpSpPr/>
          <p:nvPr/>
        </p:nvGrpSpPr>
        <p:grpSpPr>
          <a:xfrm>
            <a:off x="1621650" y="1654046"/>
            <a:ext cx="1255200" cy="1326600"/>
            <a:chOff x="2973450" y="1796163"/>
            <a:chExt cx="1255200" cy="1326600"/>
          </a:xfrm>
        </p:grpSpPr>
        <p:sp>
          <p:nvSpPr>
            <p:cNvPr id="298" name="Google Shape;298;p30"/>
            <p:cNvSpPr/>
            <p:nvPr/>
          </p:nvSpPr>
          <p:spPr>
            <a:xfrm>
              <a:off x="2973450" y="1796163"/>
              <a:ext cx="1255200" cy="13266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History of </a:t>
              </a:r>
              <a:endParaRPr/>
            </a:p>
            <a:p>
              <a:pPr marL="0" lvl="0" indent="0" algn="ctr" rtl="0">
                <a:spcBef>
                  <a:spcPts val="0"/>
                </a:spcBef>
                <a:spcAft>
                  <a:spcPts val="0"/>
                </a:spcAft>
                <a:buNone/>
              </a:pPr>
              <a:r>
                <a:rPr lang="zh-TW"/>
                <a:t>Discovery </a:t>
              </a:r>
              <a:endParaRPr/>
            </a:p>
          </p:txBody>
        </p:sp>
        <p:pic>
          <p:nvPicPr>
            <p:cNvPr id="299" name="Google Shape;299;p30" descr="Antique building Free Icon"/>
            <p:cNvPicPr preferRelativeResize="0"/>
            <p:nvPr/>
          </p:nvPicPr>
          <p:blipFill>
            <a:blip r:embed="rId4">
              <a:alphaModFix/>
            </a:blip>
            <a:stretch>
              <a:fillRect/>
            </a:stretch>
          </p:blipFill>
          <p:spPr>
            <a:xfrm>
              <a:off x="3382125" y="1971741"/>
              <a:ext cx="437850" cy="437850"/>
            </a:xfrm>
            <a:prstGeom prst="rect">
              <a:avLst/>
            </a:prstGeom>
            <a:noFill/>
            <a:ln>
              <a:noFill/>
            </a:ln>
          </p:spPr>
        </p:pic>
      </p:grpSp>
      <p:grpSp>
        <p:nvGrpSpPr>
          <p:cNvPr id="300" name="Google Shape;300;p30"/>
          <p:cNvGrpSpPr/>
          <p:nvPr/>
        </p:nvGrpSpPr>
        <p:grpSpPr>
          <a:xfrm>
            <a:off x="3353975" y="1659134"/>
            <a:ext cx="1255200" cy="1326600"/>
            <a:chOff x="5885075" y="1750125"/>
            <a:chExt cx="1255200" cy="1326600"/>
          </a:xfrm>
        </p:grpSpPr>
        <p:sp>
          <p:nvSpPr>
            <p:cNvPr id="301" name="Google Shape;301;p30"/>
            <p:cNvSpPr/>
            <p:nvPr/>
          </p:nvSpPr>
          <p:spPr>
            <a:xfrm>
              <a:off x="5885075" y="1750125"/>
              <a:ext cx="1255200" cy="1326600"/>
            </a:xfrm>
            <a:prstGeom prst="roundRect">
              <a:avLst>
                <a:gd name="adj" fmla="val 16667"/>
              </a:avLst>
            </a:prstGeom>
            <a:solidFill>
              <a:srgbClr val="999999"/>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PER Pathway</a:t>
              </a:r>
              <a:endParaRPr/>
            </a:p>
          </p:txBody>
        </p:sp>
        <p:pic>
          <p:nvPicPr>
            <p:cNvPr id="302" name="Google Shape;302;p30" descr="Molecular configuration Free Icon"/>
            <p:cNvPicPr preferRelativeResize="0"/>
            <p:nvPr/>
          </p:nvPicPr>
          <p:blipFill>
            <a:blip r:embed="rId5">
              <a:alphaModFix/>
            </a:blip>
            <a:stretch>
              <a:fillRect/>
            </a:stretch>
          </p:blipFill>
          <p:spPr>
            <a:xfrm>
              <a:off x="6223925" y="1899025"/>
              <a:ext cx="577500" cy="577500"/>
            </a:xfrm>
            <a:prstGeom prst="rect">
              <a:avLst/>
            </a:prstGeom>
            <a:noFill/>
            <a:ln>
              <a:noFill/>
            </a:ln>
          </p:spPr>
        </p:pic>
      </p:grpSp>
      <p:grpSp>
        <p:nvGrpSpPr>
          <p:cNvPr id="303" name="Google Shape;303;p30"/>
          <p:cNvGrpSpPr/>
          <p:nvPr/>
        </p:nvGrpSpPr>
        <p:grpSpPr>
          <a:xfrm>
            <a:off x="4058600" y="3487825"/>
            <a:ext cx="1256400" cy="1328400"/>
            <a:chOff x="3984900" y="3487825"/>
            <a:chExt cx="1256400" cy="1328400"/>
          </a:xfrm>
        </p:grpSpPr>
        <p:sp>
          <p:nvSpPr>
            <p:cNvPr id="304" name="Google Shape;304;p30"/>
            <p:cNvSpPr/>
            <p:nvPr/>
          </p:nvSpPr>
          <p:spPr>
            <a:xfrm>
              <a:off x="3984900" y="3487825"/>
              <a:ext cx="1256400" cy="13284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Limit Cycle </a:t>
              </a:r>
              <a:endParaRPr/>
            </a:p>
          </p:txBody>
        </p:sp>
        <p:pic>
          <p:nvPicPr>
            <p:cNvPr id="305" name="Google Shape;305;p30" descr="Circular graphic of business cycle or circuit free icon" title="Circular graphic of business cycle or circuit free icon"/>
            <p:cNvPicPr preferRelativeResize="0"/>
            <p:nvPr/>
          </p:nvPicPr>
          <p:blipFill>
            <a:blip r:embed="rId6">
              <a:alphaModFix/>
            </a:blip>
            <a:stretch>
              <a:fillRect/>
            </a:stretch>
          </p:blipFill>
          <p:spPr>
            <a:xfrm>
              <a:off x="4279874" y="3686632"/>
              <a:ext cx="682051" cy="682051"/>
            </a:xfrm>
            <a:prstGeom prst="rect">
              <a:avLst/>
            </a:prstGeom>
            <a:noFill/>
            <a:ln>
              <a:noFill/>
            </a:ln>
          </p:spPr>
        </p:pic>
      </p:grpSp>
      <p:grpSp>
        <p:nvGrpSpPr>
          <p:cNvPr id="306" name="Google Shape;306;p30"/>
          <p:cNvGrpSpPr/>
          <p:nvPr/>
        </p:nvGrpSpPr>
        <p:grpSpPr>
          <a:xfrm>
            <a:off x="946700" y="3487825"/>
            <a:ext cx="1256400" cy="1328400"/>
            <a:chOff x="1828700" y="3487825"/>
            <a:chExt cx="1256400" cy="1328400"/>
          </a:xfrm>
        </p:grpSpPr>
        <p:sp>
          <p:nvSpPr>
            <p:cNvPr id="307" name="Google Shape;307;p30"/>
            <p:cNvSpPr/>
            <p:nvPr/>
          </p:nvSpPr>
          <p:spPr>
            <a:xfrm>
              <a:off x="1828700" y="3487825"/>
              <a:ext cx="1256400" cy="13284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Negative</a:t>
              </a:r>
              <a:endParaRPr/>
            </a:p>
            <a:p>
              <a:pPr marL="0" lvl="0" indent="0" algn="ctr" rtl="0">
                <a:spcBef>
                  <a:spcPts val="0"/>
                </a:spcBef>
                <a:spcAft>
                  <a:spcPts val="0"/>
                </a:spcAft>
                <a:buNone/>
              </a:pPr>
              <a:r>
                <a:rPr lang="zh-TW"/>
                <a:t>Feedback</a:t>
              </a:r>
              <a:endParaRPr/>
            </a:p>
          </p:txBody>
        </p:sp>
        <p:pic>
          <p:nvPicPr>
            <p:cNvPr id="308" name="Google Shape;308;p30" descr="Rate free icon" title="Rate free icon"/>
            <p:cNvPicPr preferRelativeResize="0"/>
            <p:nvPr/>
          </p:nvPicPr>
          <p:blipFill>
            <a:blip r:embed="rId7">
              <a:alphaModFix/>
            </a:blip>
            <a:stretch>
              <a:fillRect/>
            </a:stretch>
          </p:blipFill>
          <p:spPr>
            <a:xfrm>
              <a:off x="2168150" y="3654350"/>
              <a:ext cx="577500" cy="577500"/>
            </a:xfrm>
            <a:prstGeom prst="rect">
              <a:avLst/>
            </a:prstGeom>
            <a:noFill/>
            <a:ln>
              <a:noFill/>
            </a:ln>
          </p:spPr>
        </p:pic>
      </p:grpSp>
      <p:grpSp>
        <p:nvGrpSpPr>
          <p:cNvPr id="309" name="Google Shape;309;p30"/>
          <p:cNvGrpSpPr/>
          <p:nvPr/>
        </p:nvGrpSpPr>
        <p:grpSpPr>
          <a:xfrm>
            <a:off x="2497275" y="3487825"/>
            <a:ext cx="1256400" cy="1328400"/>
            <a:chOff x="3379275" y="3487825"/>
            <a:chExt cx="1256400" cy="1328400"/>
          </a:xfrm>
        </p:grpSpPr>
        <p:sp>
          <p:nvSpPr>
            <p:cNvPr id="310" name="Google Shape;310;p30"/>
            <p:cNvSpPr/>
            <p:nvPr/>
          </p:nvSpPr>
          <p:spPr>
            <a:xfrm>
              <a:off x="3379275" y="3487825"/>
              <a:ext cx="1256400" cy="13284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Delay</a:t>
              </a:r>
              <a:endParaRPr/>
            </a:p>
          </p:txBody>
        </p:sp>
        <p:pic>
          <p:nvPicPr>
            <p:cNvPr id="311" name="Google Shape;311;p30" descr="「sinwave icon」的圖片搜尋結果&quot;"/>
            <p:cNvPicPr preferRelativeResize="0"/>
            <p:nvPr/>
          </p:nvPicPr>
          <p:blipFill>
            <a:blip r:embed="rId8">
              <a:alphaModFix/>
            </a:blip>
            <a:stretch>
              <a:fillRect/>
            </a:stretch>
          </p:blipFill>
          <p:spPr>
            <a:xfrm>
              <a:off x="3620763" y="3628450"/>
              <a:ext cx="784175" cy="78417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1"/>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Model of Circadian Clock</a:t>
            </a:r>
            <a:endParaRPr/>
          </a:p>
        </p:txBody>
      </p:sp>
      <p:sp>
        <p:nvSpPr>
          <p:cNvPr id="317" name="Google Shape;317;p31"/>
          <p:cNvSpPr txBox="1">
            <a:spLocks noGrp="1"/>
          </p:cNvSpPr>
          <p:nvPr>
            <p:ph type="subTitle" idx="1"/>
          </p:nvPr>
        </p:nvSpPr>
        <p:spPr>
          <a:xfrm>
            <a:off x="0" y="4572750"/>
            <a:ext cx="91440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[1] Goldbeter, A. and Berridge, M.J. 1996. [2] Ingalls B.  Mathematical Modeling in Systems Biology - an Introduction (2016)</a:t>
            </a:r>
            <a:endParaRPr/>
          </a:p>
          <a:p>
            <a:pPr marL="0" lvl="0" indent="0" algn="l" rtl="0">
              <a:spcBef>
                <a:spcPts val="0"/>
              </a:spcBef>
              <a:spcAft>
                <a:spcPts val="0"/>
              </a:spcAft>
              <a:buNone/>
            </a:pPr>
            <a:endParaRPr/>
          </a:p>
        </p:txBody>
      </p:sp>
      <p:sp>
        <p:nvSpPr>
          <p:cNvPr id="318" name="Google Shape;318;p31"/>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31"/>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12</a:t>
            </a:fld>
            <a:endParaRPr/>
          </a:p>
        </p:txBody>
      </p:sp>
      <p:pic>
        <p:nvPicPr>
          <p:cNvPr id="320" name="Google Shape;320;p31"/>
          <p:cNvPicPr preferRelativeResize="0"/>
          <p:nvPr/>
        </p:nvPicPr>
        <p:blipFill>
          <a:blip r:embed="rId3">
            <a:alphaModFix/>
          </a:blip>
          <a:stretch>
            <a:fillRect/>
          </a:stretch>
        </p:blipFill>
        <p:spPr>
          <a:xfrm>
            <a:off x="1038325" y="978413"/>
            <a:ext cx="6892662" cy="3441913"/>
          </a:xfrm>
          <a:prstGeom prst="rect">
            <a:avLst/>
          </a:prstGeom>
          <a:noFill/>
          <a:ln>
            <a:noFill/>
          </a:ln>
        </p:spPr>
      </p:pic>
      <p:grpSp>
        <p:nvGrpSpPr>
          <p:cNvPr id="321" name="Google Shape;321;p31"/>
          <p:cNvGrpSpPr/>
          <p:nvPr/>
        </p:nvGrpSpPr>
        <p:grpSpPr>
          <a:xfrm>
            <a:off x="3117575" y="1096800"/>
            <a:ext cx="2608875" cy="1628150"/>
            <a:chOff x="3117575" y="1096800"/>
            <a:chExt cx="2608875" cy="1628150"/>
          </a:xfrm>
        </p:grpSpPr>
        <p:sp>
          <p:nvSpPr>
            <p:cNvPr id="322" name="Google Shape;322;p31"/>
            <p:cNvSpPr/>
            <p:nvPr/>
          </p:nvSpPr>
          <p:spPr>
            <a:xfrm>
              <a:off x="3117575" y="1429850"/>
              <a:ext cx="2608800" cy="12951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txBox="1"/>
            <p:nvPr/>
          </p:nvSpPr>
          <p:spPr>
            <a:xfrm>
              <a:off x="3117650" y="1096800"/>
              <a:ext cx="26088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b="1">
                  <a:solidFill>
                    <a:srgbClr val="4A86E8"/>
                  </a:solidFill>
                  <a:latin typeface="Calibri"/>
                  <a:ea typeface="Calibri"/>
                  <a:cs typeface="Calibri"/>
                  <a:sym typeface="Calibri"/>
                </a:rPr>
                <a:t>Negative Feedback</a:t>
              </a:r>
              <a:endParaRPr b="1">
                <a:solidFill>
                  <a:srgbClr val="4A86E8"/>
                </a:solidFill>
                <a:latin typeface="Calibri"/>
                <a:ea typeface="Calibri"/>
                <a:cs typeface="Calibri"/>
                <a:sym typeface="Calibri"/>
              </a:endParaRPr>
            </a:p>
          </p:txBody>
        </p:sp>
      </p:grpSp>
      <p:grpSp>
        <p:nvGrpSpPr>
          <p:cNvPr id="324" name="Google Shape;324;p31"/>
          <p:cNvGrpSpPr/>
          <p:nvPr/>
        </p:nvGrpSpPr>
        <p:grpSpPr>
          <a:xfrm>
            <a:off x="2979275" y="2724950"/>
            <a:ext cx="4188000" cy="1623300"/>
            <a:chOff x="3027850" y="2724950"/>
            <a:chExt cx="4188000" cy="1623300"/>
          </a:xfrm>
        </p:grpSpPr>
        <p:sp>
          <p:nvSpPr>
            <p:cNvPr id="325" name="Google Shape;325;p31"/>
            <p:cNvSpPr/>
            <p:nvPr/>
          </p:nvSpPr>
          <p:spPr>
            <a:xfrm>
              <a:off x="3180250" y="3053150"/>
              <a:ext cx="4035600" cy="1295100"/>
            </a:xfrm>
            <a:prstGeom prst="roundRect">
              <a:avLst>
                <a:gd name="adj" fmla="val 16667"/>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txBox="1"/>
            <p:nvPr/>
          </p:nvSpPr>
          <p:spPr>
            <a:xfrm>
              <a:off x="3027850" y="2724950"/>
              <a:ext cx="40356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b="1">
                  <a:solidFill>
                    <a:srgbClr val="38761D"/>
                  </a:solidFill>
                  <a:latin typeface="Calibri"/>
                  <a:ea typeface="Calibri"/>
                  <a:cs typeface="Calibri"/>
                  <a:sym typeface="Calibri"/>
                </a:rPr>
                <a:t>Delay </a:t>
              </a:r>
              <a:endParaRPr b="1">
                <a:solidFill>
                  <a:srgbClr val="38761D"/>
                </a:solidFill>
                <a:latin typeface="Calibri"/>
                <a:ea typeface="Calibri"/>
                <a:cs typeface="Calibri"/>
                <a:sym typeface="Calibri"/>
              </a:endParaRPr>
            </a:p>
          </p:txBody>
        </p:sp>
      </p:grpSp>
      <p:grpSp>
        <p:nvGrpSpPr>
          <p:cNvPr id="327" name="Google Shape;327;p31"/>
          <p:cNvGrpSpPr/>
          <p:nvPr/>
        </p:nvGrpSpPr>
        <p:grpSpPr>
          <a:xfrm>
            <a:off x="6429378" y="3694125"/>
            <a:ext cx="3256272" cy="621600"/>
            <a:chOff x="6429378" y="3694125"/>
            <a:chExt cx="3256272" cy="621600"/>
          </a:xfrm>
        </p:grpSpPr>
        <p:sp>
          <p:nvSpPr>
            <p:cNvPr id="328" name="Google Shape;328;p31"/>
            <p:cNvSpPr/>
            <p:nvPr/>
          </p:nvSpPr>
          <p:spPr>
            <a:xfrm>
              <a:off x="6429378" y="3742577"/>
              <a:ext cx="897300" cy="345600"/>
            </a:xfrm>
            <a:prstGeom prst="roundRect">
              <a:avLst>
                <a:gd name="adj" fmla="val 16667"/>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txBox="1"/>
            <p:nvPr/>
          </p:nvSpPr>
          <p:spPr>
            <a:xfrm>
              <a:off x="7338150" y="3694125"/>
              <a:ext cx="23475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Input</a:t>
              </a:r>
              <a:endParaRPr b="1">
                <a:solidFill>
                  <a:srgbClr val="980000"/>
                </a:solidFill>
                <a:latin typeface="Calibri"/>
                <a:ea typeface="Calibri"/>
                <a:cs typeface="Calibri"/>
                <a:sym typeface="Calibri"/>
              </a:endParaRPr>
            </a:p>
          </p:txBody>
        </p:sp>
      </p:grpSp>
      <p:pic>
        <p:nvPicPr>
          <p:cNvPr id="330" name="Google Shape;330;p31" descr="Thermometer and sun Free Icon"/>
          <p:cNvPicPr preferRelativeResize="0"/>
          <p:nvPr/>
        </p:nvPicPr>
        <p:blipFill>
          <a:blip r:embed="rId4">
            <a:alphaModFix/>
          </a:blip>
          <a:stretch>
            <a:fillRect/>
          </a:stretch>
        </p:blipFill>
        <p:spPr>
          <a:xfrm>
            <a:off x="7930975" y="3575799"/>
            <a:ext cx="772451" cy="772451"/>
          </a:xfrm>
          <a:prstGeom prst="rect">
            <a:avLst/>
          </a:prstGeom>
          <a:noFill/>
          <a:ln>
            <a:noFill/>
          </a:ln>
        </p:spPr>
      </p:pic>
      <p:sp>
        <p:nvSpPr>
          <p:cNvPr id="331" name="Google Shape;331;p31"/>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Why circadian clock ticks?</a:t>
            </a:r>
            <a:endParaRPr sz="2400" b="1">
              <a:solidFill>
                <a:srgbClr val="4A86E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2"/>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Mathematical Model of Circadian Clock</a:t>
            </a:r>
            <a:endParaRPr/>
          </a:p>
        </p:txBody>
      </p:sp>
      <p:sp>
        <p:nvSpPr>
          <p:cNvPr id="337" name="Google Shape;337;p32"/>
          <p:cNvSpPr txBox="1">
            <a:spLocks noGrp="1"/>
          </p:cNvSpPr>
          <p:nvPr>
            <p:ph type="subTitle" idx="1"/>
          </p:nvPr>
        </p:nvSpPr>
        <p:spPr>
          <a:xfrm>
            <a:off x="0" y="4572750"/>
            <a:ext cx="91440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[1] Goldbeter, A. and Berridge, M.J. 1996. [2] Ingalls B.  Mathematical Modeling in Systems Biology - an Introduction (2016)</a:t>
            </a:r>
            <a:endParaRPr/>
          </a:p>
          <a:p>
            <a:pPr marL="0" lvl="0" indent="0" algn="l" rtl="0">
              <a:spcBef>
                <a:spcPts val="0"/>
              </a:spcBef>
              <a:spcAft>
                <a:spcPts val="0"/>
              </a:spcAft>
              <a:buNone/>
            </a:pPr>
            <a:endParaRPr/>
          </a:p>
        </p:txBody>
      </p:sp>
      <p:sp>
        <p:nvSpPr>
          <p:cNvPr id="338" name="Google Shape;338;p32"/>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2"/>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13</a:t>
            </a:fld>
            <a:endParaRPr/>
          </a:p>
        </p:txBody>
      </p:sp>
      <p:pic>
        <p:nvPicPr>
          <p:cNvPr id="340" name="Google Shape;340;p32"/>
          <p:cNvPicPr preferRelativeResize="0"/>
          <p:nvPr/>
        </p:nvPicPr>
        <p:blipFill>
          <a:blip r:embed="rId3">
            <a:alphaModFix/>
          </a:blip>
          <a:stretch>
            <a:fillRect/>
          </a:stretch>
        </p:blipFill>
        <p:spPr>
          <a:xfrm>
            <a:off x="106050" y="1496463"/>
            <a:ext cx="4912300" cy="2453013"/>
          </a:xfrm>
          <a:prstGeom prst="rect">
            <a:avLst/>
          </a:prstGeom>
          <a:noFill/>
          <a:ln>
            <a:noFill/>
          </a:ln>
        </p:spPr>
      </p:pic>
      <p:pic>
        <p:nvPicPr>
          <p:cNvPr id="341" name="Google Shape;341;p32"/>
          <p:cNvPicPr preferRelativeResize="0"/>
          <p:nvPr/>
        </p:nvPicPr>
        <p:blipFill rotWithShape="1">
          <a:blip r:embed="rId4">
            <a:alphaModFix/>
          </a:blip>
          <a:srcRect l="7458" r="12598"/>
          <a:stretch/>
        </p:blipFill>
        <p:spPr>
          <a:xfrm>
            <a:off x="4473125" y="1642600"/>
            <a:ext cx="4452382" cy="2453000"/>
          </a:xfrm>
          <a:prstGeom prst="rect">
            <a:avLst/>
          </a:prstGeom>
          <a:noFill/>
          <a:ln>
            <a:noFill/>
          </a:ln>
        </p:spPr>
      </p:pic>
      <p:sp>
        <p:nvSpPr>
          <p:cNvPr id="342" name="Google Shape;342;p32"/>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Why circadian clock ticks?</a:t>
            </a:r>
            <a:endParaRPr sz="2400" b="1">
              <a:solidFill>
                <a:srgbClr val="4A86E8"/>
              </a:solidFill>
            </a:endParaRPr>
          </a:p>
        </p:txBody>
      </p:sp>
      <p:grpSp>
        <p:nvGrpSpPr>
          <p:cNvPr id="343" name="Google Shape;343;p32"/>
          <p:cNvGrpSpPr/>
          <p:nvPr/>
        </p:nvGrpSpPr>
        <p:grpSpPr>
          <a:xfrm>
            <a:off x="373100" y="1581100"/>
            <a:ext cx="5663150" cy="1925300"/>
            <a:chOff x="373100" y="1581100"/>
            <a:chExt cx="5663150" cy="1925300"/>
          </a:xfrm>
        </p:grpSpPr>
        <p:grpSp>
          <p:nvGrpSpPr>
            <p:cNvPr id="344" name="Google Shape;344;p32"/>
            <p:cNvGrpSpPr/>
            <p:nvPr/>
          </p:nvGrpSpPr>
          <p:grpSpPr>
            <a:xfrm>
              <a:off x="4096750" y="1581100"/>
              <a:ext cx="1939500" cy="747000"/>
              <a:chOff x="4096750" y="1581100"/>
              <a:chExt cx="1939500" cy="747000"/>
            </a:xfrm>
          </p:grpSpPr>
          <p:grpSp>
            <p:nvGrpSpPr>
              <p:cNvPr id="345" name="Google Shape;345;p32"/>
              <p:cNvGrpSpPr/>
              <p:nvPr/>
            </p:nvGrpSpPr>
            <p:grpSpPr>
              <a:xfrm>
                <a:off x="4096750" y="1581100"/>
                <a:ext cx="1939500" cy="632700"/>
                <a:chOff x="4096750" y="1581100"/>
                <a:chExt cx="1939500" cy="632700"/>
              </a:xfrm>
            </p:grpSpPr>
            <p:sp>
              <p:nvSpPr>
                <p:cNvPr id="346" name="Google Shape;346;p32"/>
                <p:cNvSpPr/>
                <p:nvPr/>
              </p:nvSpPr>
              <p:spPr>
                <a:xfrm>
                  <a:off x="5424250" y="1642600"/>
                  <a:ext cx="508500" cy="509700"/>
                </a:xfrm>
                <a:prstGeom prst="roundRect">
                  <a:avLst>
                    <a:gd name="adj" fmla="val 16667"/>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txBox="1"/>
                <p:nvPr/>
              </p:nvSpPr>
              <p:spPr>
                <a:xfrm>
                  <a:off x="4096750" y="1581100"/>
                  <a:ext cx="193950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chemeClr val="accent6"/>
                      </a:solidFill>
                      <a:latin typeface="Calibri"/>
                      <a:ea typeface="Calibri"/>
                      <a:cs typeface="Calibri"/>
                      <a:sym typeface="Calibri"/>
                    </a:rPr>
                    <a:t>Rate of reaction</a:t>
                  </a:r>
                  <a:endParaRPr b="1">
                    <a:solidFill>
                      <a:schemeClr val="accent6"/>
                    </a:solidFill>
                    <a:latin typeface="Calibri"/>
                    <a:ea typeface="Calibri"/>
                    <a:cs typeface="Calibri"/>
                    <a:sym typeface="Calibri"/>
                  </a:endParaRPr>
                </a:p>
              </p:txBody>
            </p:sp>
          </p:grpSp>
          <p:pic>
            <p:nvPicPr>
              <p:cNvPr id="348" name="Google Shape;348;p32" descr="Speedometer Free Icon"/>
              <p:cNvPicPr preferRelativeResize="0"/>
              <p:nvPr/>
            </p:nvPicPr>
            <p:blipFill>
              <a:blip r:embed="rId5">
                <a:alphaModFix/>
              </a:blip>
              <a:stretch>
                <a:fillRect/>
              </a:stretch>
            </p:blipFill>
            <p:spPr>
              <a:xfrm>
                <a:off x="4600674" y="1882025"/>
                <a:ext cx="446075" cy="446075"/>
              </a:xfrm>
              <a:prstGeom prst="rect">
                <a:avLst/>
              </a:prstGeom>
              <a:noFill/>
              <a:ln>
                <a:noFill/>
              </a:ln>
            </p:spPr>
          </p:pic>
        </p:grpSp>
        <p:sp>
          <p:nvSpPr>
            <p:cNvPr id="349" name="Google Shape;349;p32"/>
            <p:cNvSpPr/>
            <p:nvPr/>
          </p:nvSpPr>
          <p:spPr>
            <a:xfrm>
              <a:off x="373100" y="3213300"/>
              <a:ext cx="910200" cy="293100"/>
            </a:xfrm>
            <a:prstGeom prst="roundRect">
              <a:avLst>
                <a:gd name="adj" fmla="val 16667"/>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2"/>
          <p:cNvGrpSpPr/>
          <p:nvPr/>
        </p:nvGrpSpPr>
        <p:grpSpPr>
          <a:xfrm>
            <a:off x="1594479" y="2181750"/>
            <a:ext cx="4269696" cy="1270941"/>
            <a:chOff x="1594479" y="2181750"/>
            <a:chExt cx="4269696" cy="1270941"/>
          </a:xfrm>
        </p:grpSpPr>
        <p:sp>
          <p:nvSpPr>
            <p:cNvPr id="351" name="Google Shape;351;p32"/>
            <p:cNvSpPr/>
            <p:nvPr/>
          </p:nvSpPr>
          <p:spPr>
            <a:xfrm>
              <a:off x="5355675" y="2181750"/>
              <a:ext cx="508500" cy="509700"/>
            </a:xfrm>
            <a:prstGeom prst="roundRect">
              <a:avLst>
                <a:gd name="adj" fmla="val 16667"/>
              </a:avLst>
            </a:prstGeom>
            <a:no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594479" y="3213291"/>
              <a:ext cx="548700" cy="239400"/>
            </a:xfrm>
            <a:prstGeom prst="roundRect">
              <a:avLst>
                <a:gd name="adj" fmla="val 16667"/>
              </a:avLst>
            </a:prstGeom>
            <a:no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32"/>
          <p:cNvGrpSpPr/>
          <p:nvPr/>
        </p:nvGrpSpPr>
        <p:grpSpPr>
          <a:xfrm>
            <a:off x="2582078" y="2604950"/>
            <a:ext cx="2703910" cy="829000"/>
            <a:chOff x="2582078" y="2604950"/>
            <a:chExt cx="2703910" cy="829000"/>
          </a:xfrm>
        </p:grpSpPr>
        <p:sp>
          <p:nvSpPr>
            <p:cNvPr id="354" name="Google Shape;354;p32"/>
            <p:cNvSpPr/>
            <p:nvPr/>
          </p:nvSpPr>
          <p:spPr>
            <a:xfrm>
              <a:off x="4777488" y="2604950"/>
              <a:ext cx="508500" cy="509700"/>
            </a:xfrm>
            <a:prstGeom prst="roundRect">
              <a:avLst>
                <a:gd name="adj" fmla="val 16667"/>
              </a:avLst>
            </a:prstGeom>
            <a:noFill/>
            <a:ln w="1905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2582078" y="3194550"/>
              <a:ext cx="592200" cy="239400"/>
            </a:xfrm>
            <a:prstGeom prst="roundRect">
              <a:avLst>
                <a:gd name="adj" fmla="val 16667"/>
              </a:avLst>
            </a:prstGeom>
            <a:noFill/>
            <a:ln w="1905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2"/>
          <p:cNvGrpSpPr/>
          <p:nvPr/>
        </p:nvGrpSpPr>
        <p:grpSpPr>
          <a:xfrm>
            <a:off x="3578429" y="3114650"/>
            <a:ext cx="1502059" cy="509700"/>
            <a:chOff x="3578429" y="3114650"/>
            <a:chExt cx="1502059" cy="509700"/>
          </a:xfrm>
        </p:grpSpPr>
        <p:sp>
          <p:nvSpPr>
            <p:cNvPr id="357" name="Google Shape;357;p32"/>
            <p:cNvSpPr/>
            <p:nvPr/>
          </p:nvSpPr>
          <p:spPr>
            <a:xfrm>
              <a:off x="4571988" y="3114650"/>
              <a:ext cx="508500" cy="5097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3578429" y="3194550"/>
              <a:ext cx="774300" cy="2394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2"/>
          <p:cNvGrpSpPr/>
          <p:nvPr/>
        </p:nvGrpSpPr>
        <p:grpSpPr>
          <a:xfrm>
            <a:off x="2661879" y="2228600"/>
            <a:ext cx="3710784" cy="1867000"/>
            <a:chOff x="2661879" y="2228600"/>
            <a:chExt cx="3710784" cy="1867000"/>
          </a:xfrm>
        </p:grpSpPr>
        <p:sp>
          <p:nvSpPr>
            <p:cNvPr id="360" name="Google Shape;360;p32"/>
            <p:cNvSpPr/>
            <p:nvPr/>
          </p:nvSpPr>
          <p:spPr>
            <a:xfrm>
              <a:off x="5864163" y="3585900"/>
              <a:ext cx="508500" cy="509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61" name="Google Shape;361;p32"/>
            <p:cNvSpPr/>
            <p:nvPr/>
          </p:nvSpPr>
          <p:spPr>
            <a:xfrm>
              <a:off x="2661879" y="2228600"/>
              <a:ext cx="548700" cy="239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 calcmode="lin" valueType="num">
                                      <p:cBhvr additive="base">
                                        <p:cTn id="7" dur="1000"/>
                                        <p:tgtEl>
                                          <p:spTgt spid="3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50"/>
                                        </p:tgtEl>
                                        <p:attrNameLst>
                                          <p:attrName>style.visibility</p:attrName>
                                        </p:attrNameLst>
                                      </p:cBhvr>
                                      <p:to>
                                        <p:strVal val="visible"/>
                                      </p:to>
                                    </p:set>
                                    <p:anim calcmode="lin" valueType="num">
                                      <p:cBhvr additive="base">
                                        <p:cTn id="12" dur="700"/>
                                        <p:tgtEl>
                                          <p:spTgt spid="350"/>
                                        </p:tgtEl>
                                        <p:attrNameLst>
                                          <p:attrName>ppt_x</p:attrName>
                                        </p:attrNameLst>
                                      </p:cBhvr>
                                      <p:tavLst>
                                        <p:tav tm="0">
                                          <p:val>
                                            <p:strVal val="#ppt_x+1"/>
                                          </p:val>
                                        </p:tav>
                                        <p:tav tm="100000">
                                          <p:val>
                                            <p:strVal val="#ppt_x"/>
                                          </p:val>
                                        </p:tav>
                                      </p:tavLst>
                                    </p:anim>
                                  </p:childTnLst>
                                </p:cTn>
                              </p:par>
                            </p:childTnLst>
                          </p:cTn>
                        </p:par>
                        <p:par>
                          <p:cTn id="13" fill="hold">
                            <p:stCondLst>
                              <p:cond delay="700"/>
                            </p:stCondLst>
                            <p:childTnLst>
                              <p:par>
                                <p:cTn id="14" presetID="2" presetClass="entr" presetSubtype="2" fill="hold" nodeType="afterEffect">
                                  <p:stCondLst>
                                    <p:cond delay="0"/>
                                  </p:stCondLst>
                                  <p:childTnLst>
                                    <p:set>
                                      <p:cBhvr>
                                        <p:cTn id="15" dur="1" fill="hold">
                                          <p:stCondLst>
                                            <p:cond delay="0"/>
                                          </p:stCondLst>
                                        </p:cTn>
                                        <p:tgtEl>
                                          <p:spTgt spid="353"/>
                                        </p:tgtEl>
                                        <p:attrNameLst>
                                          <p:attrName>style.visibility</p:attrName>
                                        </p:attrNameLst>
                                      </p:cBhvr>
                                      <p:to>
                                        <p:strVal val="visible"/>
                                      </p:to>
                                    </p:set>
                                    <p:anim calcmode="lin" valueType="num">
                                      <p:cBhvr additive="base">
                                        <p:cTn id="16" dur="1000"/>
                                        <p:tgtEl>
                                          <p:spTgt spid="353"/>
                                        </p:tgtEl>
                                        <p:attrNameLst>
                                          <p:attrName>ppt_x</p:attrName>
                                        </p:attrNameLst>
                                      </p:cBhvr>
                                      <p:tavLst>
                                        <p:tav tm="0">
                                          <p:val>
                                            <p:strVal val="#ppt_x+1"/>
                                          </p:val>
                                        </p:tav>
                                        <p:tav tm="100000">
                                          <p:val>
                                            <p:strVal val="#ppt_x"/>
                                          </p:val>
                                        </p:tav>
                                      </p:tavLst>
                                    </p:anim>
                                  </p:childTnLst>
                                </p:cTn>
                              </p:par>
                            </p:childTnLst>
                          </p:cTn>
                        </p:par>
                        <p:par>
                          <p:cTn id="17" fill="hold">
                            <p:stCondLst>
                              <p:cond delay="1700"/>
                            </p:stCondLst>
                            <p:childTnLst>
                              <p:par>
                                <p:cTn id="18" presetID="2" presetClass="entr" presetSubtype="2" fill="hold" nodeType="afterEffect">
                                  <p:stCondLst>
                                    <p:cond delay="0"/>
                                  </p:stCondLst>
                                  <p:childTnLst>
                                    <p:set>
                                      <p:cBhvr>
                                        <p:cTn id="19" dur="1" fill="hold">
                                          <p:stCondLst>
                                            <p:cond delay="0"/>
                                          </p:stCondLst>
                                        </p:cTn>
                                        <p:tgtEl>
                                          <p:spTgt spid="356"/>
                                        </p:tgtEl>
                                        <p:attrNameLst>
                                          <p:attrName>style.visibility</p:attrName>
                                        </p:attrNameLst>
                                      </p:cBhvr>
                                      <p:to>
                                        <p:strVal val="visible"/>
                                      </p:to>
                                    </p:set>
                                    <p:anim calcmode="lin" valueType="num">
                                      <p:cBhvr additive="base">
                                        <p:cTn id="20" dur="1000"/>
                                        <p:tgtEl>
                                          <p:spTgt spid="356"/>
                                        </p:tgtEl>
                                        <p:attrNameLst>
                                          <p:attrName>ppt_x</p:attrName>
                                        </p:attrNameLst>
                                      </p:cBhvr>
                                      <p:tavLst>
                                        <p:tav tm="0">
                                          <p:val>
                                            <p:strVal val="#ppt_x+1"/>
                                          </p:val>
                                        </p:tav>
                                        <p:tav tm="100000">
                                          <p:val>
                                            <p:strVal val="#ppt_x"/>
                                          </p:val>
                                        </p:tav>
                                      </p:tavLst>
                                    </p:anim>
                                  </p:childTnLst>
                                </p:cTn>
                              </p:par>
                            </p:childTnLst>
                          </p:cTn>
                        </p:par>
                        <p:par>
                          <p:cTn id="21" fill="hold">
                            <p:stCondLst>
                              <p:cond delay="2700"/>
                            </p:stCondLst>
                            <p:childTnLst>
                              <p:par>
                                <p:cTn id="22" presetID="2" presetClass="entr" presetSubtype="2" fill="hold" nodeType="afterEffect">
                                  <p:stCondLst>
                                    <p:cond delay="0"/>
                                  </p:stCondLst>
                                  <p:childTnLst>
                                    <p:set>
                                      <p:cBhvr>
                                        <p:cTn id="23" dur="1" fill="hold">
                                          <p:stCondLst>
                                            <p:cond delay="0"/>
                                          </p:stCondLst>
                                        </p:cTn>
                                        <p:tgtEl>
                                          <p:spTgt spid="359"/>
                                        </p:tgtEl>
                                        <p:attrNameLst>
                                          <p:attrName>style.visibility</p:attrName>
                                        </p:attrNameLst>
                                      </p:cBhvr>
                                      <p:to>
                                        <p:strVal val="visible"/>
                                      </p:to>
                                    </p:set>
                                    <p:anim calcmode="lin" valueType="num">
                                      <p:cBhvr additive="base">
                                        <p:cTn id="24" dur="1000"/>
                                        <p:tgtEl>
                                          <p:spTgt spid="3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3"/>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Negative Feedback</a:t>
            </a:r>
            <a:endParaRPr/>
          </a:p>
        </p:txBody>
      </p:sp>
      <p:sp>
        <p:nvSpPr>
          <p:cNvPr id="367" name="Google Shape;367;p33"/>
          <p:cNvSpPr txBox="1">
            <a:spLocks noGrp="1"/>
          </p:cNvSpPr>
          <p:nvPr>
            <p:ph type="subTitle" idx="1"/>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33"/>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33"/>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14</a:t>
            </a:fld>
            <a:endParaRPr/>
          </a:p>
        </p:txBody>
      </p:sp>
      <p:pic>
        <p:nvPicPr>
          <p:cNvPr id="370" name="Google Shape;370;p33" descr="Rate free icon" title="Rate free icon"/>
          <p:cNvPicPr preferRelativeResize="0"/>
          <p:nvPr/>
        </p:nvPicPr>
        <p:blipFill>
          <a:blip r:embed="rId3">
            <a:alphaModFix/>
          </a:blip>
          <a:stretch>
            <a:fillRect/>
          </a:stretch>
        </p:blipFill>
        <p:spPr>
          <a:xfrm>
            <a:off x="2749800" y="938012"/>
            <a:ext cx="3591987" cy="359198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4"/>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Negative Feedback</a:t>
            </a:r>
            <a:endParaRPr/>
          </a:p>
        </p:txBody>
      </p:sp>
      <p:sp>
        <p:nvSpPr>
          <p:cNvPr id="376" name="Google Shape;376;p34"/>
          <p:cNvSpPr txBox="1">
            <a:spLocks noGrp="1"/>
          </p:cNvSpPr>
          <p:nvPr>
            <p:ph type="subTitle" idx="1"/>
          </p:nvPr>
        </p:nvSpPr>
        <p:spPr>
          <a:xfrm>
            <a:off x="0" y="4572750"/>
            <a:ext cx="91092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b="0"/>
              <a:t>[1] Goldbeter, A. and Berridge, M.J. 1996. [2] Ingalls B.  Mathematical Modeling in Systems Biology - an Introduction (2016)</a:t>
            </a:r>
            <a:endParaRPr b="0"/>
          </a:p>
        </p:txBody>
      </p:sp>
      <p:sp>
        <p:nvSpPr>
          <p:cNvPr id="377" name="Google Shape;377;p34"/>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34"/>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15</a:t>
            </a:fld>
            <a:endParaRPr/>
          </a:p>
        </p:txBody>
      </p:sp>
      <p:pic>
        <p:nvPicPr>
          <p:cNvPr id="379" name="Google Shape;379;p34"/>
          <p:cNvPicPr preferRelativeResize="0"/>
          <p:nvPr/>
        </p:nvPicPr>
        <p:blipFill>
          <a:blip r:embed="rId3">
            <a:alphaModFix/>
          </a:blip>
          <a:stretch>
            <a:fillRect/>
          </a:stretch>
        </p:blipFill>
        <p:spPr>
          <a:xfrm>
            <a:off x="1038325" y="978413"/>
            <a:ext cx="6892662" cy="3441913"/>
          </a:xfrm>
          <a:prstGeom prst="rect">
            <a:avLst/>
          </a:prstGeom>
          <a:noFill/>
          <a:ln>
            <a:noFill/>
          </a:ln>
        </p:spPr>
      </p:pic>
      <p:sp>
        <p:nvSpPr>
          <p:cNvPr id="380" name="Google Shape;380;p34"/>
          <p:cNvSpPr/>
          <p:nvPr/>
        </p:nvSpPr>
        <p:spPr>
          <a:xfrm>
            <a:off x="3085550" y="1337400"/>
            <a:ext cx="2548200" cy="1188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Negative Feedback</a:t>
            </a:r>
            <a:endParaRPr/>
          </a:p>
        </p:txBody>
      </p:sp>
      <p:sp>
        <p:nvSpPr>
          <p:cNvPr id="386" name="Google Shape;386;p35"/>
          <p:cNvSpPr txBox="1">
            <a:spLocks noGrp="1"/>
          </p:cNvSpPr>
          <p:nvPr>
            <p:ph type="subTitle" idx="1"/>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b="0"/>
              <a:t>Goldbeter, A. and Berridge, M.J. 1996.</a:t>
            </a:r>
            <a:endParaRPr b="0"/>
          </a:p>
        </p:txBody>
      </p:sp>
      <p:sp>
        <p:nvSpPr>
          <p:cNvPr id="387" name="Google Shape;387;p35"/>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35"/>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16</a:t>
            </a:fld>
            <a:endParaRPr/>
          </a:p>
        </p:txBody>
      </p:sp>
      <p:pic>
        <p:nvPicPr>
          <p:cNvPr id="389" name="Google Shape;389;p35"/>
          <p:cNvPicPr preferRelativeResize="0"/>
          <p:nvPr/>
        </p:nvPicPr>
        <p:blipFill>
          <a:blip r:embed="rId3">
            <a:alphaModFix/>
          </a:blip>
          <a:stretch>
            <a:fillRect/>
          </a:stretch>
        </p:blipFill>
        <p:spPr>
          <a:xfrm>
            <a:off x="7375" y="1674425"/>
            <a:ext cx="4766101" cy="2501400"/>
          </a:xfrm>
          <a:prstGeom prst="rect">
            <a:avLst/>
          </a:prstGeom>
          <a:noFill/>
          <a:ln>
            <a:noFill/>
          </a:ln>
        </p:spPr>
      </p:pic>
      <p:sp>
        <p:nvSpPr>
          <p:cNvPr id="390" name="Google Shape;390;p35"/>
          <p:cNvSpPr/>
          <p:nvPr/>
        </p:nvSpPr>
        <p:spPr>
          <a:xfrm>
            <a:off x="1415400" y="2003400"/>
            <a:ext cx="1850100" cy="87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1" name="Google Shape;391;p35"/>
          <p:cNvPicPr preferRelativeResize="0"/>
          <p:nvPr/>
        </p:nvPicPr>
        <p:blipFill rotWithShape="1">
          <a:blip r:embed="rId4">
            <a:alphaModFix/>
          </a:blip>
          <a:srcRect/>
          <a:stretch/>
        </p:blipFill>
        <p:spPr>
          <a:xfrm>
            <a:off x="4384876" y="1413598"/>
            <a:ext cx="4564524" cy="3043024"/>
          </a:xfrm>
          <a:prstGeom prst="rect">
            <a:avLst/>
          </a:prstGeom>
          <a:noFill/>
          <a:ln>
            <a:noFill/>
          </a:ln>
        </p:spPr>
      </p:pic>
      <p:grpSp>
        <p:nvGrpSpPr>
          <p:cNvPr id="392" name="Google Shape;392;p35"/>
          <p:cNvGrpSpPr/>
          <p:nvPr/>
        </p:nvGrpSpPr>
        <p:grpSpPr>
          <a:xfrm>
            <a:off x="2360199" y="2179379"/>
            <a:ext cx="762702" cy="447855"/>
            <a:chOff x="2221423" y="2103200"/>
            <a:chExt cx="762702" cy="447855"/>
          </a:xfrm>
        </p:grpSpPr>
        <p:pic>
          <p:nvPicPr>
            <p:cNvPr id="393" name="Google Shape;393;p35" descr="Eye close-up Free Icon"/>
            <p:cNvPicPr preferRelativeResize="0"/>
            <p:nvPr/>
          </p:nvPicPr>
          <p:blipFill>
            <a:blip r:embed="rId5">
              <a:alphaModFix/>
            </a:blip>
            <a:stretch>
              <a:fillRect/>
            </a:stretch>
          </p:blipFill>
          <p:spPr>
            <a:xfrm>
              <a:off x="2744725" y="2103200"/>
              <a:ext cx="239400" cy="239400"/>
            </a:xfrm>
            <a:prstGeom prst="rect">
              <a:avLst/>
            </a:prstGeom>
            <a:noFill/>
            <a:ln>
              <a:noFill/>
            </a:ln>
          </p:spPr>
        </p:pic>
        <p:sp>
          <p:nvSpPr>
            <p:cNvPr id="394" name="Google Shape;394;p35"/>
            <p:cNvSpPr/>
            <p:nvPr/>
          </p:nvSpPr>
          <p:spPr>
            <a:xfrm>
              <a:off x="2221423" y="2377355"/>
              <a:ext cx="719100" cy="173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35"/>
          <p:cNvGrpSpPr/>
          <p:nvPr/>
        </p:nvGrpSpPr>
        <p:grpSpPr>
          <a:xfrm>
            <a:off x="227626" y="3218649"/>
            <a:ext cx="882600" cy="436407"/>
            <a:chOff x="2230676" y="2103200"/>
            <a:chExt cx="882600" cy="436407"/>
          </a:xfrm>
        </p:grpSpPr>
        <p:pic>
          <p:nvPicPr>
            <p:cNvPr id="396" name="Google Shape;396;p35" descr="Eye close-up Free Icon"/>
            <p:cNvPicPr preferRelativeResize="0"/>
            <p:nvPr/>
          </p:nvPicPr>
          <p:blipFill>
            <a:blip r:embed="rId5">
              <a:alphaModFix/>
            </a:blip>
            <a:stretch>
              <a:fillRect/>
            </a:stretch>
          </p:blipFill>
          <p:spPr>
            <a:xfrm>
              <a:off x="2263700" y="2103200"/>
              <a:ext cx="239400" cy="239400"/>
            </a:xfrm>
            <a:prstGeom prst="rect">
              <a:avLst/>
            </a:prstGeom>
            <a:noFill/>
            <a:ln>
              <a:noFill/>
            </a:ln>
          </p:spPr>
        </p:pic>
        <p:sp>
          <p:nvSpPr>
            <p:cNvPr id="397" name="Google Shape;397;p35"/>
            <p:cNvSpPr/>
            <p:nvPr/>
          </p:nvSpPr>
          <p:spPr>
            <a:xfrm>
              <a:off x="2230676" y="2365907"/>
              <a:ext cx="882600" cy="1737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5"/>
          <p:cNvGrpSpPr/>
          <p:nvPr/>
        </p:nvGrpSpPr>
        <p:grpSpPr>
          <a:xfrm>
            <a:off x="227626" y="3568206"/>
            <a:ext cx="4366800" cy="1156895"/>
            <a:chOff x="227626" y="3568206"/>
            <a:chExt cx="4366800" cy="1156895"/>
          </a:xfrm>
        </p:grpSpPr>
        <p:cxnSp>
          <p:nvCxnSpPr>
            <p:cNvPr id="399" name="Google Shape;399;p35"/>
            <p:cNvCxnSpPr>
              <a:stCxn id="397" idx="1"/>
            </p:cNvCxnSpPr>
            <p:nvPr/>
          </p:nvCxnSpPr>
          <p:spPr>
            <a:xfrm>
              <a:off x="227626" y="3568206"/>
              <a:ext cx="4366800" cy="584700"/>
            </a:xfrm>
            <a:prstGeom prst="bentConnector3">
              <a:avLst>
                <a:gd name="adj1" fmla="val -2903"/>
              </a:avLst>
            </a:prstGeom>
            <a:noFill/>
            <a:ln w="19050" cap="flat" cmpd="sng">
              <a:solidFill>
                <a:srgbClr val="0000FF"/>
              </a:solidFill>
              <a:prstDash val="solid"/>
              <a:round/>
              <a:headEnd type="none" w="med" len="med"/>
              <a:tailEnd type="none" w="med" len="med"/>
            </a:ln>
          </p:spPr>
        </p:cxnSp>
        <p:sp>
          <p:nvSpPr>
            <p:cNvPr id="400" name="Google Shape;400;p35"/>
            <p:cNvSpPr txBox="1"/>
            <p:nvPr/>
          </p:nvSpPr>
          <p:spPr>
            <a:xfrm>
              <a:off x="1469200" y="4058201"/>
              <a:ext cx="1365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solidFill>
                    <a:srgbClr val="0000FF"/>
                  </a:solidFill>
                  <a:latin typeface="Calibri"/>
                  <a:ea typeface="Calibri"/>
                  <a:cs typeface="Calibri"/>
                  <a:sym typeface="Calibri"/>
                </a:rPr>
                <a:t>Rate</a:t>
              </a:r>
              <a:endParaRPr sz="2400" b="1">
                <a:solidFill>
                  <a:srgbClr val="0000FF"/>
                </a:solidFill>
                <a:latin typeface="Calibri"/>
                <a:ea typeface="Calibri"/>
                <a:cs typeface="Calibri"/>
                <a:sym typeface="Calibri"/>
              </a:endParaRPr>
            </a:p>
          </p:txBody>
        </p:sp>
      </p:grpSp>
      <p:grpSp>
        <p:nvGrpSpPr>
          <p:cNvPr id="401" name="Google Shape;401;p35"/>
          <p:cNvGrpSpPr/>
          <p:nvPr/>
        </p:nvGrpSpPr>
        <p:grpSpPr>
          <a:xfrm>
            <a:off x="2340450" y="1299350"/>
            <a:ext cx="2614200" cy="704050"/>
            <a:chOff x="2340450" y="1299350"/>
            <a:chExt cx="2614200" cy="704050"/>
          </a:xfrm>
        </p:grpSpPr>
        <p:cxnSp>
          <p:nvCxnSpPr>
            <p:cNvPr id="402" name="Google Shape;402;p35"/>
            <p:cNvCxnSpPr>
              <a:stCxn id="390" idx="0"/>
            </p:cNvCxnSpPr>
            <p:nvPr/>
          </p:nvCxnSpPr>
          <p:spPr>
            <a:xfrm rot="-5400000">
              <a:off x="3214200" y="880350"/>
              <a:ext cx="249300" cy="1996800"/>
            </a:xfrm>
            <a:prstGeom prst="bentConnector2">
              <a:avLst/>
            </a:prstGeom>
            <a:noFill/>
            <a:ln w="28575" cap="flat" cmpd="sng">
              <a:solidFill>
                <a:srgbClr val="FF0000"/>
              </a:solidFill>
              <a:prstDash val="solid"/>
              <a:round/>
              <a:headEnd type="none" w="med" len="med"/>
              <a:tailEnd type="none" w="med" len="med"/>
            </a:ln>
          </p:spPr>
        </p:cxnSp>
        <p:sp>
          <p:nvSpPr>
            <p:cNvPr id="403" name="Google Shape;403;p35"/>
            <p:cNvSpPr txBox="1"/>
            <p:nvPr/>
          </p:nvSpPr>
          <p:spPr>
            <a:xfrm>
              <a:off x="2340450" y="1299350"/>
              <a:ext cx="26142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solidFill>
                    <a:srgbClr val="FF0000"/>
                  </a:solidFill>
                  <a:latin typeface="Calibri"/>
                  <a:ea typeface="Calibri"/>
                  <a:cs typeface="Calibri"/>
                  <a:sym typeface="Calibri"/>
                </a:rPr>
                <a:t>Concentration</a:t>
              </a:r>
              <a:endParaRPr sz="2400" b="1">
                <a:solidFill>
                  <a:srgbClr val="FF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6"/>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Negative Feedback</a:t>
            </a:r>
            <a:endParaRPr/>
          </a:p>
        </p:txBody>
      </p:sp>
      <p:sp>
        <p:nvSpPr>
          <p:cNvPr id="409" name="Google Shape;409;p36"/>
          <p:cNvSpPr txBox="1">
            <a:spLocks noGrp="1"/>
          </p:cNvSpPr>
          <p:nvPr>
            <p:ph type="subTitle" idx="1"/>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b="0"/>
              <a:t>Goldbeter, A. and Berridge, M.J. 1996.</a:t>
            </a:r>
            <a:endParaRPr b="0"/>
          </a:p>
        </p:txBody>
      </p:sp>
      <p:sp>
        <p:nvSpPr>
          <p:cNvPr id="410" name="Google Shape;410;p36"/>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36"/>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17</a:t>
            </a:fld>
            <a:endParaRPr/>
          </a:p>
        </p:txBody>
      </p:sp>
      <p:pic>
        <p:nvPicPr>
          <p:cNvPr id="412" name="Google Shape;412;p36"/>
          <p:cNvPicPr preferRelativeResize="0"/>
          <p:nvPr/>
        </p:nvPicPr>
        <p:blipFill>
          <a:blip r:embed="rId3">
            <a:alphaModFix/>
          </a:blip>
          <a:stretch>
            <a:fillRect/>
          </a:stretch>
        </p:blipFill>
        <p:spPr>
          <a:xfrm>
            <a:off x="7375" y="1674425"/>
            <a:ext cx="4766101" cy="2501400"/>
          </a:xfrm>
          <a:prstGeom prst="rect">
            <a:avLst/>
          </a:prstGeom>
          <a:noFill/>
          <a:ln>
            <a:noFill/>
          </a:ln>
        </p:spPr>
      </p:pic>
      <p:sp>
        <p:nvSpPr>
          <p:cNvPr id="413" name="Google Shape;413;p36"/>
          <p:cNvSpPr/>
          <p:nvPr/>
        </p:nvSpPr>
        <p:spPr>
          <a:xfrm>
            <a:off x="1415400" y="2003400"/>
            <a:ext cx="1850100" cy="87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4" name="Google Shape;414;p36"/>
          <p:cNvPicPr preferRelativeResize="0"/>
          <p:nvPr/>
        </p:nvPicPr>
        <p:blipFill rotWithShape="1">
          <a:blip r:embed="rId4">
            <a:alphaModFix/>
          </a:blip>
          <a:srcRect/>
          <a:stretch/>
        </p:blipFill>
        <p:spPr>
          <a:xfrm>
            <a:off x="4384876" y="1413598"/>
            <a:ext cx="4564524" cy="3043024"/>
          </a:xfrm>
          <a:prstGeom prst="rect">
            <a:avLst/>
          </a:prstGeom>
          <a:noFill/>
          <a:ln>
            <a:noFill/>
          </a:ln>
        </p:spPr>
      </p:pic>
      <p:grpSp>
        <p:nvGrpSpPr>
          <p:cNvPr id="415" name="Google Shape;415;p36"/>
          <p:cNvGrpSpPr/>
          <p:nvPr/>
        </p:nvGrpSpPr>
        <p:grpSpPr>
          <a:xfrm>
            <a:off x="2360199" y="2179379"/>
            <a:ext cx="762702" cy="447855"/>
            <a:chOff x="2221423" y="2103200"/>
            <a:chExt cx="762702" cy="447855"/>
          </a:xfrm>
        </p:grpSpPr>
        <p:pic>
          <p:nvPicPr>
            <p:cNvPr id="416" name="Google Shape;416;p36" descr="Eye close-up Free Icon"/>
            <p:cNvPicPr preferRelativeResize="0"/>
            <p:nvPr/>
          </p:nvPicPr>
          <p:blipFill>
            <a:blip r:embed="rId5">
              <a:alphaModFix/>
            </a:blip>
            <a:stretch>
              <a:fillRect/>
            </a:stretch>
          </p:blipFill>
          <p:spPr>
            <a:xfrm>
              <a:off x="2744725" y="2103200"/>
              <a:ext cx="239400" cy="239400"/>
            </a:xfrm>
            <a:prstGeom prst="rect">
              <a:avLst/>
            </a:prstGeom>
            <a:noFill/>
            <a:ln>
              <a:noFill/>
            </a:ln>
          </p:spPr>
        </p:pic>
        <p:sp>
          <p:nvSpPr>
            <p:cNvPr id="417" name="Google Shape;417;p36"/>
            <p:cNvSpPr/>
            <p:nvPr/>
          </p:nvSpPr>
          <p:spPr>
            <a:xfrm>
              <a:off x="2221423" y="2377355"/>
              <a:ext cx="719100" cy="173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6"/>
          <p:cNvGrpSpPr/>
          <p:nvPr/>
        </p:nvGrpSpPr>
        <p:grpSpPr>
          <a:xfrm>
            <a:off x="227626" y="3218649"/>
            <a:ext cx="882600" cy="436407"/>
            <a:chOff x="2230676" y="2103200"/>
            <a:chExt cx="882600" cy="436407"/>
          </a:xfrm>
        </p:grpSpPr>
        <p:pic>
          <p:nvPicPr>
            <p:cNvPr id="419" name="Google Shape;419;p36" descr="Eye close-up Free Icon"/>
            <p:cNvPicPr preferRelativeResize="0"/>
            <p:nvPr/>
          </p:nvPicPr>
          <p:blipFill>
            <a:blip r:embed="rId5">
              <a:alphaModFix/>
            </a:blip>
            <a:stretch>
              <a:fillRect/>
            </a:stretch>
          </p:blipFill>
          <p:spPr>
            <a:xfrm>
              <a:off x="2263700" y="2103200"/>
              <a:ext cx="239400" cy="239400"/>
            </a:xfrm>
            <a:prstGeom prst="rect">
              <a:avLst/>
            </a:prstGeom>
            <a:noFill/>
            <a:ln>
              <a:noFill/>
            </a:ln>
          </p:spPr>
        </p:pic>
        <p:sp>
          <p:nvSpPr>
            <p:cNvPr id="420" name="Google Shape;420;p36"/>
            <p:cNvSpPr/>
            <p:nvPr/>
          </p:nvSpPr>
          <p:spPr>
            <a:xfrm>
              <a:off x="2230676" y="2365907"/>
              <a:ext cx="882600" cy="1737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Negative feedback makes the system </a:t>
            </a:r>
            <a:r>
              <a:rPr lang="zh-TW" sz="2400" b="1" u="sng">
                <a:solidFill>
                  <a:srgbClr val="FF0000"/>
                </a:solidFill>
              </a:rPr>
              <a:t>stable</a:t>
            </a:r>
            <a:r>
              <a:rPr lang="zh-TW" sz="2400" b="1">
                <a:solidFill>
                  <a:srgbClr val="4A86E8"/>
                </a:solidFill>
              </a:rPr>
              <a:t>.</a:t>
            </a:r>
            <a:endParaRPr sz="2400" b="1">
              <a:solidFill>
                <a:srgbClr val="4A86E8"/>
              </a:solidFill>
            </a:endParaRPr>
          </a:p>
        </p:txBody>
      </p:sp>
      <p:cxnSp>
        <p:nvCxnSpPr>
          <p:cNvPr id="422" name="Google Shape;422;p36"/>
          <p:cNvCxnSpPr/>
          <p:nvPr/>
        </p:nvCxnSpPr>
        <p:spPr>
          <a:xfrm rot="10800000" flipH="1">
            <a:off x="5826536" y="1539850"/>
            <a:ext cx="28800" cy="2585400"/>
          </a:xfrm>
          <a:prstGeom prst="straightConnector1">
            <a:avLst/>
          </a:prstGeom>
          <a:noFill/>
          <a:ln w="28575" cap="flat" cmpd="sng">
            <a:solidFill>
              <a:srgbClr val="000000"/>
            </a:solidFill>
            <a:prstDash val="dot"/>
            <a:round/>
            <a:headEnd type="none" w="med" len="med"/>
            <a:tailEnd type="none" w="med" len="med"/>
          </a:ln>
        </p:spPr>
      </p:cxnSp>
      <p:cxnSp>
        <p:nvCxnSpPr>
          <p:cNvPr id="423" name="Google Shape;423;p36"/>
          <p:cNvCxnSpPr/>
          <p:nvPr/>
        </p:nvCxnSpPr>
        <p:spPr>
          <a:xfrm rot="10800000" flipH="1">
            <a:off x="5988442" y="1539850"/>
            <a:ext cx="28800" cy="2585400"/>
          </a:xfrm>
          <a:prstGeom prst="straightConnector1">
            <a:avLst/>
          </a:prstGeom>
          <a:noFill/>
          <a:ln w="28575" cap="flat" cmpd="sng">
            <a:solidFill>
              <a:srgbClr val="000000"/>
            </a:solidFill>
            <a:prstDash val="dot"/>
            <a:round/>
            <a:headEnd type="none" w="med" len="med"/>
            <a:tailEnd type="none" w="med" len="med"/>
          </a:ln>
        </p:spPr>
      </p:cxnSp>
      <p:grpSp>
        <p:nvGrpSpPr>
          <p:cNvPr id="424" name="Google Shape;424;p36"/>
          <p:cNvGrpSpPr/>
          <p:nvPr/>
        </p:nvGrpSpPr>
        <p:grpSpPr>
          <a:xfrm>
            <a:off x="227626" y="3568206"/>
            <a:ext cx="4366800" cy="1156895"/>
            <a:chOff x="227626" y="3568206"/>
            <a:chExt cx="4366800" cy="1156895"/>
          </a:xfrm>
        </p:grpSpPr>
        <p:cxnSp>
          <p:nvCxnSpPr>
            <p:cNvPr id="425" name="Google Shape;425;p36"/>
            <p:cNvCxnSpPr/>
            <p:nvPr/>
          </p:nvCxnSpPr>
          <p:spPr>
            <a:xfrm>
              <a:off x="227626" y="3568206"/>
              <a:ext cx="4366800" cy="584700"/>
            </a:xfrm>
            <a:prstGeom prst="bentConnector3">
              <a:avLst>
                <a:gd name="adj1" fmla="val -2903"/>
              </a:avLst>
            </a:prstGeom>
            <a:noFill/>
            <a:ln w="19050" cap="flat" cmpd="sng">
              <a:solidFill>
                <a:srgbClr val="0000FF"/>
              </a:solidFill>
              <a:prstDash val="solid"/>
              <a:round/>
              <a:headEnd type="none" w="med" len="med"/>
              <a:tailEnd type="none" w="med" len="med"/>
            </a:ln>
          </p:spPr>
        </p:cxnSp>
        <p:sp>
          <p:nvSpPr>
            <p:cNvPr id="426" name="Google Shape;426;p36"/>
            <p:cNvSpPr txBox="1"/>
            <p:nvPr/>
          </p:nvSpPr>
          <p:spPr>
            <a:xfrm>
              <a:off x="1469200" y="4058201"/>
              <a:ext cx="1365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solidFill>
                    <a:srgbClr val="0000FF"/>
                  </a:solidFill>
                  <a:latin typeface="Calibri"/>
                  <a:ea typeface="Calibri"/>
                  <a:cs typeface="Calibri"/>
                  <a:sym typeface="Calibri"/>
                </a:rPr>
                <a:t>Rate</a:t>
              </a:r>
              <a:endParaRPr sz="2400" b="1">
                <a:solidFill>
                  <a:srgbClr val="0000FF"/>
                </a:solidFill>
                <a:latin typeface="Calibri"/>
                <a:ea typeface="Calibri"/>
                <a:cs typeface="Calibri"/>
                <a:sym typeface="Calibri"/>
              </a:endParaRPr>
            </a:p>
          </p:txBody>
        </p:sp>
      </p:grpSp>
      <p:grpSp>
        <p:nvGrpSpPr>
          <p:cNvPr id="427" name="Google Shape;427;p36"/>
          <p:cNvGrpSpPr/>
          <p:nvPr/>
        </p:nvGrpSpPr>
        <p:grpSpPr>
          <a:xfrm>
            <a:off x="2340450" y="1299350"/>
            <a:ext cx="2614200" cy="704050"/>
            <a:chOff x="2340450" y="1299350"/>
            <a:chExt cx="2614200" cy="704050"/>
          </a:xfrm>
        </p:grpSpPr>
        <p:cxnSp>
          <p:nvCxnSpPr>
            <p:cNvPr id="428" name="Google Shape;428;p36"/>
            <p:cNvCxnSpPr/>
            <p:nvPr/>
          </p:nvCxnSpPr>
          <p:spPr>
            <a:xfrm rot="-5400000">
              <a:off x="3214200" y="880350"/>
              <a:ext cx="249300" cy="1996800"/>
            </a:xfrm>
            <a:prstGeom prst="bentConnector2">
              <a:avLst/>
            </a:prstGeom>
            <a:noFill/>
            <a:ln w="28575" cap="flat" cmpd="sng">
              <a:solidFill>
                <a:srgbClr val="FF0000"/>
              </a:solidFill>
              <a:prstDash val="solid"/>
              <a:round/>
              <a:headEnd type="none" w="med" len="med"/>
              <a:tailEnd type="none" w="med" len="med"/>
            </a:ln>
          </p:spPr>
        </p:cxnSp>
        <p:sp>
          <p:nvSpPr>
            <p:cNvPr id="429" name="Google Shape;429;p36"/>
            <p:cNvSpPr txBox="1"/>
            <p:nvPr/>
          </p:nvSpPr>
          <p:spPr>
            <a:xfrm>
              <a:off x="2340450" y="1299350"/>
              <a:ext cx="26142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solidFill>
                    <a:srgbClr val="0000FF"/>
                  </a:solidFill>
                  <a:latin typeface="Calibri"/>
                  <a:ea typeface="Calibri"/>
                  <a:cs typeface="Calibri"/>
                  <a:sym typeface="Calibri"/>
                </a:rPr>
                <a:t>Concen</a:t>
              </a:r>
              <a:r>
                <a:rPr lang="zh-TW" sz="2400" b="1">
                  <a:solidFill>
                    <a:srgbClr val="FF0000"/>
                  </a:solidFill>
                  <a:latin typeface="Calibri"/>
                  <a:ea typeface="Calibri"/>
                  <a:cs typeface="Calibri"/>
                  <a:sym typeface="Calibri"/>
                </a:rPr>
                <a:t>tration</a:t>
              </a:r>
              <a:endParaRPr sz="2400" b="1">
                <a:solidFill>
                  <a:srgbClr val="FF0000"/>
                </a:solidFill>
                <a:latin typeface="Calibri"/>
                <a:ea typeface="Calibri"/>
                <a:cs typeface="Calibri"/>
                <a:sym typeface="Calibri"/>
              </a:endParaRPr>
            </a:p>
          </p:txBody>
        </p:sp>
      </p:grpSp>
      <p:cxnSp>
        <p:nvCxnSpPr>
          <p:cNvPr id="430" name="Google Shape;430;p36"/>
          <p:cNvCxnSpPr>
            <a:stCxn id="420" idx="1"/>
          </p:cNvCxnSpPr>
          <p:nvPr/>
        </p:nvCxnSpPr>
        <p:spPr>
          <a:xfrm rot="10800000" flipH="1">
            <a:off x="227626" y="1871406"/>
            <a:ext cx="4097700" cy="1696800"/>
          </a:xfrm>
          <a:prstGeom prst="bentConnector3">
            <a:avLst>
              <a:gd name="adj1" fmla="val -3094"/>
            </a:avLst>
          </a:prstGeom>
          <a:noFill/>
          <a:ln w="19050" cap="flat" cmpd="sng">
            <a:solidFill>
              <a:srgbClr val="0000FF"/>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500"/>
                                        <p:tgtEl>
                                          <p:spTgt spid="4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Delay</a:t>
            </a:r>
            <a:endParaRPr/>
          </a:p>
        </p:txBody>
      </p:sp>
      <p:sp>
        <p:nvSpPr>
          <p:cNvPr id="436" name="Google Shape;436;p37"/>
          <p:cNvSpPr txBox="1">
            <a:spLocks noGrp="1"/>
          </p:cNvSpPr>
          <p:nvPr>
            <p:ph type="subTitle" idx="1"/>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37"/>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37"/>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18</a:t>
            </a:fld>
            <a:endParaRPr/>
          </a:p>
        </p:txBody>
      </p:sp>
      <p:pic>
        <p:nvPicPr>
          <p:cNvPr id="439" name="Google Shape;439;p37" descr="「sinwave icon」的圖片搜尋結果&quot;"/>
          <p:cNvPicPr preferRelativeResize="0"/>
          <p:nvPr/>
        </p:nvPicPr>
        <p:blipFill>
          <a:blip r:embed="rId3">
            <a:alphaModFix/>
          </a:blip>
          <a:stretch>
            <a:fillRect/>
          </a:stretch>
        </p:blipFill>
        <p:spPr>
          <a:xfrm>
            <a:off x="2814142" y="1013076"/>
            <a:ext cx="3409404" cy="34095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8"/>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Delay</a:t>
            </a:r>
            <a:endParaRPr/>
          </a:p>
        </p:txBody>
      </p:sp>
      <p:sp>
        <p:nvSpPr>
          <p:cNvPr id="445" name="Google Shape;445;p38"/>
          <p:cNvSpPr txBox="1">
            <a:spLocks noGrp="1"/>
          </p:cNvSpPr>
          <p:nvPr>
            <p:ph type="subTitle" idx="1"/>
          </p:nvPr>
        </p:nvSpPr>
        <p:spPr>
          <a:xfrm>
            <a:off x="0" y="4572750"/>
            <a:ext cx="91092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b="0"/>
              <a:t>[1] Goldbeter, A. and Berridge, M.J. 1996. [2] Ingalls B.  Mathematical Modeling in Systems Biology - an Introduction (2016)</a:t>
            </a:r>
            <a:endParaRPr b="0"/>
          </a:p>
        </p:txBody>
      </p:sp>
      <p:sp>
        <p:nvSpPr>
          <p:cNvPr id="446" name="Google Shape;446;p38"/>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38"/>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19</a:t>
            </a:fld>
            <a:endParaRPr/>
          </a:p>
        </p:txBody>
      </p:sp>
      <p:pic>
        <p:nvPicPr>
          <p:cNvPr id="448" name="Google Shape;448;p38"/>
          <p:cNvPicPr preferRelativeResize="0"/>
          <p:nvPr/>
        </p:nvPicPr>
        <p:blipFill>
          <a:blip r:embed="rId3">
            <a:alphaModFix/>
          </a:blip>
          <a:stretch>
            <a:fillRect/>
          </a:stretch>
        </p:blipFill>
        <p:spPr>
          <a:xfrm>
            <a:off x="1038325" y="978413"/>
            <a:ext cx="6892662" cy="3441913"/>
          </a:xfrm>
          <a:prstGeom prst="rect">
            <a:avLst/>
          </a:prstGeom>
          <a:noFill/>
          <a:ln>
            <a:noFill/>
          </a:ln>
        </p:spPr>
      </p:pic>
      <p:sp>
        <p:nvSpPr>
          <p:cNvPr id="449" name="Google Shape;449;p38"/>
          <p:cNvSpPr/>
          <p:nvPr/>
        </p:nvSpPr>
        <p:spPr>
          <a:xfrm>
            <a:off x="3201299" y="3002575"/>
            <a:ext cx="4227300" cy="1188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Delayed feedback is made by cascading phosphorylation.</a:t>
            </a:r>
            <a:endParaRPr sz="2400" b="1">
              <a:solidFill>
                <a:srgbClr val="4A86E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Outline</a:t>
            </a:r>
            <a:endParaRPr/>
          </a:p>
        </p:txBody>
      </p:sp>
      <p:sp>
        <p:nvSpPr>
          <p:cNvPr id="118" name="Google Shape;118;p21"/>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2</a:t>
            </a:fld>
            <a:endParaRPr/>
          </a:p>
        </p:txBody>
      </p:sp>
      <p:pic>
        <p:nvPicPr>
          <p:cNvPr id="120" name="Google Shape;120;p21" descr="「circadian clock」的圖片搜尋結果&quot;"/>
          <p:cNvPicPr preferRelativeResize="0"/>
          <p:nvPr/>
        </p:nvPicPr>
        <p:blipFill rotWithShape="1">
          <a:blip r:embed="rId3">
            <a:alphaModFix/>
          </a:blip>
          <a:srcRect l="13915" r="12533"/>
          <a:stretch/>
        </p:blipFill>
        <p:spPr>
          <a:xfrm>
            <a:off x="6169824" y="1971100"/>
            <a:ext cx="2556300" cy="2317200"/>
          </a:xfrm>
          <a:prstGeom prst="roundRect">
            <a:avLst>
              <a:gd name="adj" fmla="val 16667"/>
            </a:avLst>
          </a:prstGeom>
          <a:noFill/>
          <a:ln>
            <a:noFill/>
          </a:ln>
        </p:spPr>
      </p:pic>
      <p:sp>
        <p:nvSpPr>
          <p:cNvPr id="121" name="Google Shape;121;p21"/>
          <p:cNvSpPr txBox="1"/>
          <p:nvPr/>
        </p:nvSpPr>
        <p:spPr>
          <a:xfrm>
            <a:off x="17922" y="1070650"/>
            <a:ext cx="70392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100" b="1">
                <a:solidFill>
                  <a:srgbClr val="4A86E8"/>
                </a:solidFill>
                <a:latin typeface="Calibri"/>
                <a:ea typeface="Calibri"/>
                <a:cs typeface="Calibri"/>
                <a:sym typeface="Calibri"/>
              </a:rPr>
              <a:t>Part I - What is </a:t>
            </a:r>
            <a:r>
              <a:rPr lang="zh-TW" sz="2100" b="1" i="1">
                <a:solidFill>
                  <a:srgbClr val="4A86E8"/>
                </a:solidFill>
                <a:latin typeface="Calibri"/>
                <a:ea typeface="Calibri"/>
                <a:cs typeface="Calibri"/>
                <a:sym typeface="Calibri"/>
              </a:rPr>
              <a:t>Circadian Clock</a:t>
            </a:r>
            <a:r>
              <a:rPr lang="zh-TW" sz="2100" b="1">
                <a:solidFill>
                  <a:srgbClr val="4A86E8"/>
                </a:solidFill>
                <a:latin typeface="Calibri"/>
                <a:ea typeface="Calibri"/>
                <a:cs typeface="Calibri"/>
                <a:sym typeface="Calibri"/>
              </a:rPr>
              <a:t>? What makes it ticks?</a:t>
            </a:r>
            <a:endParaRPr sz="2100" b="1">
              <a:solidFill>
                <a:srgbClr val="4A86E8"/>
              </a:solidFill>
              <a:latin typeface="Calibri"/>
              <a:ea typeface="Calibri"/>
              <a:cs typeface="Calibri"/>
              <a:sym typeface="Calibri"/>
            </a:endParaRPr>
          </a:p>
        </p:txBody>
      </p:sp>
      <p:sp>
        <p:nvSpPr>
          <p:cNvPr id="122" name="Google Shape;122;p21"/>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000000"/>
                </a:solidFill>
              </a:rPr>
              <a:t>The Mechanism of Circadian Clock</a:t>
            </a:r>
            <a:endParaRPr sz="2400" b="1">
              <a:solidFill>
                <a:srgbClr val="000000"/>
              </a:solidFill>
            </a:endParaRPr>
          </a:p>
        </p:txBody>
      </p:sp>
      <p:sp>
        <p:nvSpPr>
          <p:cNvPr id="123" name="Google Shape;123;p21"/>
          <p:cNvSpPr txBox="1"/>
          <p:nvPr/>
        </p:nvSpPr>
        <p:spPr>
          <a:xfrm>
            <a:off x="49400" y="2996723"/>
            <a:ext cx="64347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100" b="1">
                <a:solidFill>
                  <a:srgbClr val="4A86E8"/>
                </a:solidFill>
                <a:latin typeface="Calibri"/>
                <a:ea typeface="Calibri"/>
                <a:cs typeface="Calibri"/>
                <a:sym typeface="Calibri"/>
              </a:rPr>
              <a:t>Part II - Why molecular clock ticks?</a:t>
            </a:r>
            <a:endParaRPr sz="2100" b="1">
              <a:solidFill>
                <a:srgbClr val="4A86E8"/>
              </a:solidFill>
              <a:latin typeface="Calibri"/>
              <a:ea typeface="Calibri"/>
              <a:cs typeface="Calibri"/>
              <a:sym typeface="Calibri"/>
            </a:endParaRPr>
          </a:p>
        </p:txBody>
      </p:sp>
      <p:grpSp>
        <p:nvGrpSpPr>
          <p:cNvPr id="124" name="Google Shape;124;p21"/>
          <p:cNvGrpSpPr/>
          <p:nvPr/>
        </p:nvGrpSpPr>
        <p:grpSpPr>
          <a:xfrm>
            <a:off x="1728400" y="1654046"/>
            <a:ext cx="1255200" cy="1326600"/>
            <a:chOff x="3749550" y="1791075"/>
            <a:chExt cx="1255200" cy="1326600"/>
          </a:xfrm>
        </p:grpSpPr>
        <p:sp>
          <p:nvSpPr>
            <p:cNvPr id="125" name="Google Shape;125;p21"/>
            <p:cNvSpPr/>
            <p:nvPr/>
          </p:nvSpPr>
          <p:spPr>
            <a:xfrm>
              <a:off x="3749550" y="1791075"/>
              <a:ext cx="1255200" cy="13266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History of </a:t>
              </a:r>
              <a:endParaRPr/>
            </a:p>
            <a:p>
              <a:pPr marL="0" lvl="0" indent="0" algn="ctr" rtl="0">
                <a:spcBef>
                  <a:spcPts val="0"/>
                </a:spcBef>
                <a:spcAft>
                  <a:spcPts val="0"/>
                </a:spcAft>
                <a:buNone/>
              </a:pPr>
              <a:r>
                <a:rPr lang="zh-TW"/>
                <a:t>Discovery </a:t>
              </a:r>
              <a:endParaRPr/>
            </a:p>
          </p:txBody>
        </p:sp>
        <p:pic>
          <p:nvPicPr>
            <p:cNvPr id="126" name="Google Shape;126;p21" descr="Antique building Free Icon"/>
            <p:cNvPicPr preferRelativeResize="0"/>
            <p:nvPr/>
          </p:nvPicPr>
          <p:blipFill>
            <a:blip r:embed="rId4">
              <a:alphaModFix/>
            </a:blip>
            <a:stretch>
              <a:fillRect/>
            </a:stretch>
          </p:blipFill>
          <p:spPr>
            <a:xfrm>
              <a:off x="4158225" y="1989903"/>
              <a:ext cx="437850" cy="437850"/>
            </a:xfrm>
            <a:prstGeom prst="rect">
              <a:avLst/>
            </a:prstGeom>
            <a:noFill/>
            <a:ln>
              <a:noFill/>
            </a:ln>
          </p:spPr>
        </p:pic>
      </p:grpSp>
      <p:grpSp>
        <p:nvGrpSpPr>
          <p:cNvPr id="127" name="Google Shape;127;p21"/>
          <p:cNvGrpSpPr/>
          <p:nvPr/>
        </p:nvGrpSpPr>
        <p:grpSpPr>
          <a:xfrm>
            <a:off x="3392875" y="1659146"/>
            <a:ext cx="1255200" cy="1326600"/>
            <a:chOff x="5147675" y="1797788"/>
            <a:chExt cx="1255200" cy="1326600"/>
          </a:xfrm>
        </p:grpSpPr>
        <p:sp>
          <p:nvSpPr>
            <p:cNvPr id="128" name="Google Shape;128;p21"/>
            <p:cNvSpPr/>
            <p:nvPr/>
          </p:nvSpPr>
          <p:spPr>
            <a:xfrm>
              <a:off x="5147675" y="1797788"/>
              <a:ext cx="1255200" cy="13266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PER Pathway</a:t>
              </a:r>
              <a:endParaRPr/>
            </a:p>
          </p:txBody>
        </p:sp>
        <p:pic>
          <p:nvPicPr>
            <p:cNvPr id="129" name="Google Shape;129;p21" descr="Molecular configuration Free Icon"/>
            <p:cNvPicPr preferRelativeResize="0"/>
            <p:nvPr/>
          </p:nvPicPr>
          <p:blipFill>
            <a:blip r:embed="rId5">
              <a:alphaModFix/>
            </a:blip>
            <a:stretch>
              <a:fillRect/>
            </a:stretch>
          </p:blipFill>
          <p:spPr>
            <a:xfrm>
              <a:off x="5486525" y="1926788"/>
              <a:ext cx="577500" cy="577500"/>
            </a:xfrm>
            <a:prstGeom prst="rect">
              <a:avLst/>
            </a:prstGeom>
            <a:noFill/>
            <a:ln>
              <a:noFill/>
            </a:ln>
          </p:spPr>
        </p:pic>
      </p:grpSp>
      <p:grpSp>
        <p:nvGrpSpPr>
          <p:cNvPr id="130" name="Google Shape;130;p21"/>
          <p:cNvGrpSpPr/>
          <p:nvPr/>
        </p:nvGrpSpPr>
        <p:grpSpPr>
          <a:xfrm>
            <a:off x="4058600" y="3487825"/>
            <a:ext cx="1256400" cy="1328400"/>
            <a:chOff x="3984900" y="3487825"/>
            <a:chExt cx="1256400" cy="1328400"/>
          </a:xfrm>
        </p:grpSpPr>
        <p:sp>
          <p:nvSpPr>
            <p:cNvPr id="131" name="Google Shape;131;p21"/>
            <p:cNvSpPr/>
            <p:nvPr/>
          </p:nvSpPr>
          <p:spPr>
            <a:xfrm>
              <a:off x="3984900" y="3487825"/>
              <a:ext cx="1256400" cy="13284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Limit Cycle </a:t>
              </a:r>
              <a:endParaRPr/>
            </a:p>
          </p:txBody>
        </p:sp>
        <p:pic>
          <p:nvPicPr>
            <p:cNvPr id="132" name="Google Shape;132;p21" descr="Circular graphic of business cycle or circuit free icon" title="Circular graphic of business cycle or circuit free icon"/>
            <p:cNvPicPr preferRelativeResize="0"/>
            <p:nvPr/>
          </p:nvPicPr>
          <p:blipFill>
            <a:blip r:embed="rId6">
              <a:alphaModFix/>
            </a:blip>
            <a:stretch>
              <a:fillRect/>
            </a:stretch>
          </p:blipFill>
          <p:spPr>
            <a:xfrm>
              <a:off x="4279874" y="3686632"/>
              <a:ext cx="682051" cy="682051"/>
            </a:xfrm>
            <a:prstGeom prst="rect">
              <a:avLst/>
            </a:prstGeom>
            <a:noFill/>
            <a:ln>
              <a:noFill/>
            </a:ln>
          </p:spPr>
        </p:pic>
      </p:grpSp>
      <p:grpSp>
        <p:nvGrpSpPr>
          <p:cNvPr id="133" name="Google Shape;133;p21"/>
          <p:cNvGrpSpPr/>
          <p:nvPr/>
        </p:nvGrpSpPr>
        <p:grpSpPr>
          <a:xfrm>
            <a:off x="946700" y="3487825"/>
            <a:ext cx="1256400" cy="1328400"/>
            <a:chOff x="1828700" y="3487825"/>
            <a:chExt cx="1256400" cy="1328400"/>
          </a:xfrm>
        </p:grpSpPr>
        <p:sp>
          <p:nvSpPr>
            <p:cNvPr id="134" name="Google Shape;134;p21"/>
            <p:cNvSpPr/>
            <p:nvPr/>
          </p:nvSpPr>
          <p:spPr>
            <a:xfrm>
              <a:off x="1828700" y="3487825"/>
              <a:ext cx="1256400" cy="13284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Negative</a:t>
              </a:r>
              <a:endParaRPr/>
            </a:p>
            <a:p>
              <a:pPr marL="0" lvl="0" indent="0" algn="ctr" rtl="0">
                <a:spcBef>
                  <a:spcPts val="0"/>
                </a:spcBef>
                <a:spcAft>
                  <a:spcPts val="0"/>
                </a:spcAft>
                <a:buNone/>
              </a:pPr>
              <a:r>
                <a:rPr lang="zh-TW"/>
                <a:t>Feedback</a:t>
              </a:r>
              <a:endParaRPr/>
            </a:p>
          </p:txBody>
        </p:sp>
        <p:pic>
          <p:nvPicPr>
            <p:cNvPr id="135" name="Google Shape;135;p21" descr="Rate free icon" title="Rate free icon"/>
            <p:cNvPicPr preferRelativeResize="0"/>
            <p:nvPr/>
          </p:nvPicPr>
          <p:blipFill>
            <a:blip r:embed="rId7">
              <a:alphaModFix/>
            </a:blip>
            <a:stretch>
              <a:fillRect/>
            </a:stretch>
          </p:blipFill>
          <p:spPr>
            <a:xfrm>
              <a:off x="2168150" y="3654350"/>
              <a:ext cx="577500" cy="577500"/>
            </a:xfrm>
            <a:prstGeom prst="rect">
              <a:avLst/>
            </a:prstGeom>
            <a:noFill/>
            <a:ln>
              <a:noFill/>
            </a:ln>
          </p:spPr>
        </p:pic>
      </p:grpSp>
      <p:grpSp>
        <p:nvGrpSpPr>
          <p:cNvPr id="136" name="Google Shape;136;p21"/>
          <p:cNvGrpSpPr/>
          <p:nvPr/>
        </p:nvGrpSpPr>
        <p:grpSpPr>
          <a:xfrm>
            <a:off x="2497275" y="3487825"/>
            <a:ext cx="1256400" cy="1328400"/>
            <a:chOff x="3379275" y="3487825"/>
            <a:chExt cx="1256400" cy="1328400"/>
          </a:xfrm>
        </p:grpSpPr>
        <p:sp>
          <p:nvSpPr>
            <p:cNvPr id="137" name="Google Shape;137;p21"/>
            <p:cNvSpPr/>
            <p:nvPr/>
          </p:nvSpPr>
          <p:spPr>
            <a:xfrm>
              <a:off x="3379275" y="3487825"/>
              <a:ext cx="1256400" cy="13284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Delay</a:t>
              </a:r>
              <a:endParaRPr/>
            </a:p>
          </p:txBody>
        </p:sp>
        <p:pic>
          <p:nvPicPr>
            <p:cNvPr id="138" name="Google Shape;138;p21" descr="「sinwave icon」的圖片搜尋結果&quot;"/>
            <p:cNvPicPr preferRelativeResize="0"/>
            <p:nvPr/>
          </p:nvPicPr>
          <p:blipFill>
            <a:blip r:embed="rId8">
              <a:alphaModFix/>
            </a:blip>
            <a:stretch>
              <a:fillRect/>
            </a:stretch>
          </p:blipFill>
          <p:spPr>
            <a:xfrm>
              <a:off x="3620763" y="3628450"/>
              <a:ext cx="784175" cy="784175"/>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39"/>
          <p:cNvPicPr preferRelativeResize="0"/>
          <p:nvPr/>
        </p:nvPicPr>
        <p:blipFill rotWithShape="1">
          <a:blip r:embed="rId3">
            <a:alphaModFix/>
          </a:blip>
          <a:srcRect/>
          <a:stretch/>
        </p:blipFill>
        <p:spPr>
          <a:xfrm>
            <a:off x="4384876" y="1489798"/>
            <a:ext cx="4564524" cy="3043024"/>
          </a:xfrm>
          <a:prstGeom prst="rect">
            <a:avLst/>
          </a:prstGeom>
          <a:noFill/>
          <a:ln>
            <a:noFill/>
          </a:ln>
        </p:spPr>
      </p:pic>
      <p:pic>
        <p:nvPicPr>
          <p:cNvPr id="456" name="Google Shape;456;p39"/>
          <p:cNvPicPr preferRelativeResize="0"/>
          <p:nvPr/>
        </p:nvPicPr>
        <p:blipFill rotWithShape="1">
          <a:blip r:embed="rId4">
            <a:alphaModFix/>
          </a:blip>
          <a:srcRect/>
          <a:stretch/>
        </p:blipFill>
        <p:spPr>
          <a:xfrm>
            <a:off x="4384876" y="1489798"/>
            <a:ext cx="4564524" cy="3043024"/>
          </a:xfrm>
          <a:prstGeom prst="rect">
            <a:avLst/>
          </a:prstGeom>
          <a:noFill/>
          <a:ln>
            <a:noFill/>
          </a:ln>
        </p:spPr>
      </p:pic>
      <p:sp>
        <p:nvSpPr>
          <p:cNvPr id="457" name="Google Shape;457;p39"/>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Delay</a:t>
            </a:r>
            <a:endParaRPr/>
          </a:p>
        </p:txBody>
      </p:sp>
      <p:sp>
        <p:nvSpPr>
          <p:cNvPr id="458" name="Google Shape;458;p39"/>
          <p:cNvSpPr txBox="1">
            <a:spLocks noGrp="1"/>
          </p:cNvSpPr>
          <p:nvPr>
            <p:ph type="subTitle" idx="1"/>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b="0"/>
              <a:t>Goldbeter, A. and Berridge, M.J. 1996.</a:t>
            </a:r>
            <a:endParaRPr b="0"/>
          </a:p>
        </p:txBody>
      </p:sp>
      <p:sp>
        <p:nvSpPr>
          <p:cNvPr id="459" name="Google Shape;459;p39"/>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39"/>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20</a:t>
            </a:fld>
            <a:endParaRPr/>
          </a:p>
        </p:txBody>
      </p:sp>
      <p:pic>
        <p:nvPicPr>
          <p:cNvPr id="461" name="Google Shape;461;p39"/>
          <p:cNvPicPr preferRelativeResize="0"/>
          <p:nvPr/>
        </p:nvPicPr>
        <p:blipFill>
          <a:blip r:embed="rId5">
            <a:alphaModFix/>
          </a:blip>
          <a:stretch>
            <a:fillRect/>
          </a:stretch>
        </p:blipFill>
        <p:spPr>
          <a:xfrm>
            <a:off x="7375" y="1674425"/>
            <a:ext cx="4766101" cy="2501400"/>
          </a:xfrm>
          <a:prstGeom prst="rect">
            <a:avLst/>
          </a:prstGeom>
          <a:noFill/>
          <a:ln>
            <a:noFill/>
          </a:ln>
        </p:spPr>
      </p:pic>
      <p:sp>
        <p:nvSpPr>
          <p:cNvPr id="462" name="Google Shape;462;p39"/>
          <p:cNvSpPr/>
          <p:nvPr/>
        </p:nvSpPr>
        <p:spPr>
          <a:xfrm>
            <a:off x="1498649" y="3265575"/>
            <a:ext cx="2821500" cy="8319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9"/>
          <p:cNvGrpSpPr/>
          <p:nvPr/>
        </p:nvGrpSpPr>
        <p:grpSpPr>
          <a:xfrm>
            <a:off x="2360199" y="2179379"/>
            <a:ext cx="762702" cy="447855"/>
            <a:chOff x="2221423" y="2103200"/>
            <a:chExt cx="762702" cy="447855"/>
          </a:xfrm>
        </p:grpSpPr>
        <p:pic>
          <p:nvPicPr>
            <p:cNvPr id="464" name="Google Shape;464;p39" descr="Eye close-up Free Icon"/>
            <p:cNvPicPr preferRelativeResize="0"/>
            <p:nvPr/>
          </p:nvPicPr>
          <p:blipFill>
            <a:blip r:embed="rId6">
              <a:alphaModFix/>
            </a:blip>
            <a:stretch>
              <a:fillRect/>
            </a:stretch>
          </p:blipFill>
          <p:spPr>
            <a:xfrm>
              <a:off x="2744725" y="2103200"/>
              <a:ext cx="239400" cy="239400"/>
            </a:xfrm>
            <a:prstGeom prst="rect">
              <a:avLst/>
            </a:prstGeom>
            <a:noFill/>
            <a:ln>
              <a:noFill/>
            </a:ln>
          </p:spPr>
        </p:pic>
        <p:sp>
          <p:nvSpPr>
            <p:cNvPr id="465" name="Google Shape;465;p39"/>
            <p:cNvSpPr/>
            <p:nvPr/>
          </p:nvSpPr>
          <p:spPr>
            <a:xfrm>
              <a:off x="2221423" y="2377355"/>
              <a:ext cx="719100" cy="173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6" name="Google Shape;466;p39" descr="Eye close-up Free Icon"/>
          <p:cNvPicPr preferRelativeResize="0"/>
          <p:nvPr/>
        </p:nvPicPr>
        <p:blipFill>
          <a:blip r:embed="rId6">
            <a:alphaModFix/>
          </a:blip>
          <a:stretch>
            <a:fillRect/>
          </a:stretch>
        </p:blipFill>
        <p:spPr>
          <a:xfrm>
            <a:off x="2737200" y="4187149"/>
            <a:ext cx="239400" cy="239400"/>
          </a:xfrm>
          <a:prstGeom prst="rect">
            <a:avLst/>
          </a:prstGeom>
          <a:noFill/>
          <a:ln>
            <a:noFill/>
          </a:ln>
        </p:spPr>
      </p:pic>
      <p:cxnSp>
        <p:nvCxnSpPr>
          <p:cNvPr id="467" name="Google Shape;467;p39"/>
          <p:cNvCxnSpPr/>
          <p:nvPr/>
        </p:nvCxnSpPr>
        <p:spPr>
          <a:xfrm>
            <a:off x="1547100" y="3649228"/>
            <a:ext cx="351600" cy="0"/>
          </a:xfrm>
          <a:prstGeom prst="straightConnector1">
            <a:avLst/>
          </a:prstGeom>
          <a:noFill/>
          <a:ln w="28575" cap="flat" cmpd="sng">
            <a:solidFill>
              <a:srgbClr val="4A86E8"/>
            </a:solidFill>
            <a:prstDash val="solid"/>
            <a:round/>
            <a:headEnd type="none" w="med" len="med"/>
            <a:tailEnd type="none" w="med" len="med"/>
          </a:ln>
        </p:spPr>
      </p:cxnSp>
      <p:cxnSp>
        <p:nvCxnSpPr>
          <p:cNvPr id="468" name="Google Shape;468;p39"/>
          <p:cNvCxnSpPr/>
          <p:nvPr/>
        </p:nvCxnSpPr>
        <p:spPr>
          <a:xfrm>
            <a:off x="3561122" y="3630723"/>
            <a:ext cx="351600" cy="0"/>
          </a:xfrm>
          <a:prstGeom prst="straightConnector1">
            <a:avLst/>
          </a:prstGeom>
          <a:noFill/>
          <a:ln w="28575" cap="flat" cmpd="sng">
            <a:solidFill>
              <a:srgbClr val="38761D"/>
            </a:solidFill>
            <a:prstDash val="solid"/>
            <a:round/>
            <a:headEnd type="none" w="med" len="med"/>
            <a:tailEnd type="none" w="med" len="med"/>
          </a:ln>
        </p:spPr>
      </p:cxnSp>
      <p:sp>
        <p:nvSpPr>
          <p:cNvPr id="469" name="Google Shape;469;p39"/>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Delayed feedback made the system </a:t>
            </a:r>
            <a:r>
              <a:rPr lang="zh-TW" sz="2400" b="1" u="sng">
                <a:solidFill>
                  <a:srgbClr val="FF0000"/>
                </a:solidFill>
              </a:rPr>
              <a:t>unstable</a:t>
            </a:r>
            <a:r>
              <a:rPr lang="zh-TW" sz="2400" b="1">
                <a:solidFill>
                  <a:srgbClr val="4A86E8"/>
                </a:solidFill>
              </a:rPr>
              <a:t>.</a:t>
            </a:r>
            <a:endParaRPr sz="2400" b="1">
              <a:solidFill>
                <a:srgbClr val="4A86E8"/>
              </a:solidFill>
            </a:endParaRPr>
          </a:p>
        </p:txBody>
      </p:sp>
      <p:grpSp>
        <p:nvGrpSpPr>
          <p:cNvPr id="470" name="Google Shape;470;p39"/>
          <p:cNvGrpSpPr/>
          <p:nvPr/>
        </p:nvGrpSpPr>
        <p:grpSpPr>
          <a:xfrm>
            <a:off x="2465125" y="3014563"/>
            <a:ext cx="3362372" cy="606912"/>
            <a:chOff x="2465125" y="3014563"/>
            <a:chExt cx="3362372" cy="606912"/>
          </a:xfrm>
        </p:grpSpPr>
        <p:cxnSp>
          <p:nvCxnSpPr>
            <p:cNvPr id="471" name="Google Shape;471;p39"/>
            <p:cNvCxnSpPr/>
            <p:nvPr/>
          </p:nvCxnSpPr>
          <p:spPr>
            <a:xfrm>
              <a:off x="2465125" y="3621475"/>
              <a:ext cx="351600" cy="0"/>
            </a:xfrm>
            <a:prstGeom prst="straightConnector1">
              <a:avLst/>
            </a:prstGeom>
            <a:noFill/>
            <a:ln w="28575" cap="flat" cmpd="sng">
              <a:solidFill>
                <a:srgbClr val="E69138"/>
              </a:solidFill>
              <a:prstDash val="solid"/>
              <a:round/>
              <a:headEnd type="none" w="med" len="med"/>
              <a:tailEnd type="none" w="med" len="med"/>
            </a:ln>
          </p:spPr>
        </p:cxnSp>
        <p:sp>
          <p:nvSpPr>
            <p:cNvPr id="472" name="Google Shape;472;p39"/>
            <p:cNvSpPr/>
            <p:nvPr/>
          </p:nvSpPr>
          <p:spPr>
            <a:xfrm>
              <a:off x="5715297" y="3014563"/>
              <a:ext cx="112200" cy="123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39"/>
          <p:cNvGrpSpPr/>
          <p:nvPr/>
        </p:nvGrpSpPr>
        <p:grpSpPr>
          <a:xfrm>
            <a:off x="1547100" y="2852269"/>
            <a:ext cx="4145644" cy="806847"/>
            <a:chOff x="1547100" y="2852269"/>
            <a:chExt cx="4145644" cy="806847"/>
          </a:xfrm>
        </p:grpSpPr>
        <p:sp>
          <p:nvSpPr>
            <p:cNvPr id="474" name="Google Shape;474;p39"/>
            <p:cNvSpPr/>
            <p:nvPr/>
          </p:nvSpPr>
          <p:spPr>
            <a:xfrm>
              <a:off x="5580544" y="2852269"/>
              <a:ext cx="112200" cy="123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 name="Google Shape;475;p39"/>
            <p:cNvCxnSpPr/>
            <p:nvPr/>
          </p:nvCxnSpPr>
          <p:spPr>
            <a:xfrm>
              <a:off x="1547100" y="3659116"/>
              <a:ext cx="351600" cy="0"/>
            </a:xfrm>
            <a:prstGeom prst="straightConnector1">
              <a:avLst/>
            </a:prstGeom>
            <a:noFill/>
            <a:ln w="28575" cap="flat" cmpd="sng">
              <a:solidFill>
                <a:srgbClr val="4A86E8"/>
              </a:solidFill>
              <a:prstDash val="solid"/>
              <a:round/>
              <a:headEnd type="none" w="med" len="med"/>
              <a:tailEnd type="none" w="med" len="med"/>
            </a:ln>
          </p:spPr>
        </p:cxnSp>
      </p:grpSp>
      <p:grpSp>
        <p:nvGrpSpPr>
          <p:cNvPr id="476" name="Google Shape;476;p39"/>
          <p:cNvGrpSpPr/>
          <p:nvPr/>
        </p:nvGrpSpPr>
        <p:grpSpPr>
          <a:xfrm>
            <a:off x="3549916" y="3265569"/>
            <a:ext cx="2210204" cy="362178"/>
            <a:chOff x="3549916" y="3265569"/>
            <a:chExt cx="2210204" cy="362178"/>
          </a:xfrm>
        </p:grpSpPr>
        <p:sp>
          <p:nvSpPr>
            <p:cNvPr id="477" name="Google Shape;477;p39"/>
            <p:cNvSpPr/>
            <p:nvPr/>
          </p:nvSpPr>
          <p:spPr>
            <a:xfrm>
              <a:off x="5647921" y="3265569"/>
              <a:ext cx="112200" cy="123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 name="Google Shape;478;p39"/>
            <p:cNvCxnSpPr/>
            <p:nvPr/>
          </p:nvCxnSpPr>
          <p:spPr>
            <a:xfrm>
              <a:off x="3549916" y="3627747"/>
              <a:ext cx="351600" cy="0"/>
            </a:xfrm>
            <a:prstGeom prst="straightConnector1">
              <a:avLst/>
            </a:prstGeom>
            <a:noFill/>
            <a:ln w="28575" cap="flat" cmpd="sng">
              <a:solidFill>
                <a:srgbClr val="38761D"/>
              </a:solidFill>
              <a:prstDash val="solid"/>
              <a:round/>
              <a:headEnd type="none" w="med" len="med"/>
              <a:tailEnd type="none" w="med" len="med"/>
            </a:ln>
          </p:spPr>
        </p:cxnSp>
      </p:grpSp>
      <p:cxnSp>
        <p:nvCxnSpPr>
          <p:cNvPr id="479" name="Google Shape;479;p39"/>
          <p:cNvCxnSpPr/>
          <p:nvPr/>
        </p:nvCxnSpPr>
        <p:spPr>
          <a:xfrm>
            <a:off x="2465125" y="3621475"/>
            <a:ext cx="351600" cy="0"/>
          </a:xfrm>
          <a:prstGeom prst="straightConnector1">
            <a:avLst/>
          </a:prstGeom>
          <a:noFill/>
          <a:ln w="28575" cap="flat" cmpd="sng">
            <a:solidFill>
              <a:srgbClr val="E69138"/>
            </a:solidFill>
            <a:prstDash val="solid"/>
            <a:round/>
            <a:headEnd type="none" w="med" len="med"/>
            <a:tailEnd type="none" w="med" len="med"/>
          </a:ln>
        </p:spPr>
      </p:cxnSp>
      <p:sp>
        <p:nvSpPr>
          <p:cNvPr id="480" name="Google Shape;480;p39"/>
          <p:cNvSpPr txBox="1">
            <a:spLocks noGrp="1"/>
          </p:cNvSpPr>
          <p:nvPr>
            <p:ph type="subTitle" idx="4294967295"/>
          </p:nvPr>
        </p:nvSpPr>
        <p:spPr>
          <a:xfrm>
            <a:off x="-465300" y="1417025"/>
            <a:ext cx="58539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000000"/>
                </a:solidFill>
              </a:rPr>
              <a:t>Cascading phosphorylation</a:t>
            </a:r>
            <a:endParaRPr sz="2400" b="1">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73"/>
                                        </p:tgtEl>
                                        <p:attrNameLst>
                                          <p:attrName>style.visibility</p:attrName>
                                        </p:attrNameLst>
                                      </p:cBhvr>
                                      <p:to>
                                        <p:strVal val="visible"/>
                                      </p:to>
                                    </p:set>
                                    <p:anim calcmode="lin" valueType="num">
                                      <p:cBhvr additive="base">
                                        <p:cTn id="17" dur="1000"/>
                                        <p:tgtEl>
                                          <p:spTgt spid="473"/>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76"/>
                                        </p:tgtEl>
                                        <p:attrNameLst>
                                          <p:attrName>style.visibility</p:attrName>
                                        </p:attrNameLst>
                                      </p:cBhvr>
                                      <p:to>
                                        <p:strVal val="visible"/>
                                      </p:to>
                                    </p:set>
                                    <p:anim calcmode="lin" valueType="num">
                                      <p:cBhvr additive="base">
                                        <p:cTn id="22" dur="1000"/>
                                        <p:tgtEl>
                                          <p:spTgt spid="476"/>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70"/>
                                        </p:tgtEl>
                                        <p:attrNameLst>
                                          <p:attrName>style.visibility</p:attrName>
                                        </p:attrNameLst>
                                      </p:cBhvr>
                                      <p:to>
                                        <p:strVal val="visible"/>
                                      </p:to>
                                    </p:set>
                                    <p:anim calcmode="lin" valueType="num">
                                      <p:cBhvr additive="base">
                                        <p:cTn id="27" dur="1000"/>
                                        <p:tgtEl>
                                          <p:spTgt spid="470"/>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9"/>
                                        </p:tgtEl>
                                        <p:attrNameLst>
                                          <p:attrName>style.visibility</p:attrName>
                                        </p:attrNameLst>
                                      </p:cBhvr>
                                      <p:to>
                                        <p:strVal val="visible"/>
                                      </p:to>
                                    </p:set>
                                    <p:animEffect transition="in" filter="fade">
                                      <p:cBhvr>
                                        <p:cTn id="32" dur="1"/>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0"/>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486" name="Google Shape;486;p40"/>
          <p:cNvSpPr txBox="1">
            <a:spLocks noGrp="1"/>
          </p:cNvSpPr>
          <p:nvPr>
            <p:ph type="subTitle" idx="1"/>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40"/>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40"/>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21</a:t>
            </a:fld>
            <a:endParaRPr/>
          </a:p>
        </p:txBody>
      </p:sp>
      <p:pic>
        <p:nvPicPr>
          <p:cNvPr id="489" name="Google Shape;489;p40" descr="Circular graphic of business cycle or circuit free icon" title="Circular graphic of business cycle or circuit free icon"/>
          <p:cNvPicPr preferRelativeResize="0"/>
          <p:nvPr/>
        </p:nvPicPr>
        <p:blipFill>
          <a:blip r:embed="rId3">
            <a:alphaModFix/>
          </a:blip>
          <a:stretch>
            <a:fillRect/>
          </a:stretch>
        </p:blipFill>
        <p:spPr>
          <a:xfrm>
            <a:off x="3066104" y="1221963"/>
            <a:ext cx="2991750" cy="2991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1"/>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495" name="Google Shape;495;p41"/>
          <p:cNvSpPr txBox="1">
            <a:spLocks noGrp="1"/>
          </p:cNvSpPr>
          <p:nvPr>
            <p:ph type="subTitle" idx="1"/>
          </p:nvPr>
        </p:nvSpPr>
        <p:spPr>
          <a:xfrm>
            <a:off x="0" y="4572750"/>
            <a:ext cx="90660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[1] Goldbeter, A. and Berridge, M.J. 1996. [2] Ingalls B. 2016</a:t>
            </a:r>
            <a:endParaRPr/>
          </a:p>
        </p:txBody>
      </p:sp>
      <p:sp>
        <p:nvSpPr>
          <p:cNvPr id="496" name="Google Shape;496;p41"/>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41"/>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22</a:t>
            </a:fld>
            <a:endParaRPr/>
          </a:p>
        </p:txBody>
      </p:sp>
      <p:pic>
        <p:nvPicPr>
          <p:cNvPr id="498" name="Google Shape;498;p41"/>
          <p:cNvPicPr preferRelativeResize="0"/>
          <p:nvPr/>
        </p:nvPicPr>
        <p:blipFill rotWithShape="1">
          <a:blip r:embed="rId3">
            <a:alphaModFix/>
          </a:blip>
          <a:srcRect/>
          <a:stretch/>
        </p:blipFill>
        <p:spPr>
          <a:xfrm>
            <a:off x="4164925" y="1258125"/>
            <a:ext cx="4971924" cy="3314624"/>
          </a:xfrm>
          <a:prstGeom prst="rect">
            <a:avLst/>
          </a:prstGeom>
          <a:noFill/>
          <a:ln>
            <a:noFill/>
          </a:ln>
        </p:spPr>
      </p:pic>
      <p:sp>
        <p:nvSpPr>
          <p:cNvPr id="499" name="Google Shape;499;p41"/>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The Period of Circadian Clock can be Modulated by Decay of PER </a:t>
            </a:r>
            <a:endParaRPr sz="2400" b="1">
              <a:solidFill>
                <a:srgbClr val="4A86E8"/>
              </a:solidFill>
            </a:endParaRPr>
          </a:p>
        </p:txBody>
      </p:sp>
      <p:sp>
        <p:nvSpPr>
          <p:cNvPr id="500" name="Google Shape;500;p41"/>
          <p:cNvSpPr txBox="1"/>
          <p:nvPr/>
        </p:nvSpPr>
        <p:spPr>
          <a:xfrm>
            <a:off x="3682867" y="3497829"/>
            <a:ext cx="6222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Vd</a:t>
            </a:r>
            <a:endParaRPr b="1">
              <a:solidFill>
                <a:srgbClr val="980000"/>
              </a:solidFill>
              <a:latin typeface="Calibri"/>
              <a:ea typeface="Calibri"/>
              <a:cs typeface="Calibri"/>
              <a:sym typeface="Calibri"/>
            </a:endParaRPr>
          </a:p>
        </p:txBody>
      </p:sp>
      <p:grpSp>
        <p:nvGrpSpPr>
          <p:cNvPr id="501" name="Google Shape;501;p41"/>
          <p:cNvGrpSpPr/>
          <p:nvPr/>
        </p:nvGrpSpPr>
        <p:grpSpPr>
          <a:xfrm>
            <a:off x="102175" y="1416453"/>
            <a:ext cx="4034200" cy="2408772"/>
            <a:chOff x="102175" y="1416453"/>
            <a:chExt cx="4034200" cy="2408772"/>
          </a:xfrm>
        </p:grpSpPr>
        <p:grpSp>
          <p:nvGrpSpPr>
            <p:cNvPr id="502" name="Google Shape;502;p41"/>
            <p:cNvGrpSpPr/>
            <p:nvPr/>
          </p:nvGrpSpPr>
          <p:grpSpPr>
            <a:xfrm>
              <a:off x="102175" y="1416453"/>
              <a:ext cx="4034200" cy="2408772"/>
              <a:chOff x="102175" y="1949853"/>
              <a:chExt cx="4034200" cy="2408772"/>
            </a:xfrm>
          </p:grpSpPr>
          <p:pic>
            <p:nvPicPr>
              <p:cNvPr id="503" name="Google Shape;503;p41"/>
              <p:cNvPicPr preferRelativeResize="0"/>
              <p:nvPr/>
            </p:nvPicPr>
            <p:blipFill rotWithShape="1">
              <a:blip r:embed="rId4">
                <a:alphaModFix/>
              </a:blip>
              <a:srcRect l="4762" t="12694" r="10196"/>
              <a:stretch/>
            </p:blipFill>
            <p:spPr>
              <a:xfrm>
                <a:off x="102175" y="1949853"/>
                <a:ext cx="4025101" cy="2063371"/>
              </a:xfrm>
              <a:prstGeom prst="rect">
                <a:avLst/>
              </a:prstGeom>
              <a:noFill/>
              <a:ln>
                <a:noFill/>
              </a:ln>
            </p:spPr>
          </p:pic>
          <p:sp>
            <p:nvSpPr>
              <p:cNvPr id="504" name="Google Shape;504;p41"/>
              <p:cNvSpPr/>
              <p:nvPr/>
            </p:nvSpPr>
            <p:spPr>
              <a:xfrm>
                <a:off x="3587675" y="3535125"/>
                <a:ext cx="548700" cy="823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5" name="Google Shape;505;p41" descr="Eye close-up Free Icon"/>
              <p:cNvPicPr preferRelativeResize="0"/>
              <p:nvPr/>
            </p:nvPicPr>
            <p:blipFill>
              <a:blip r:embed="rId5">
                <a:alphaModFix/>
              </a:blip>
              <a:stretch>
                <a:fillRect/>
              </a:stretch>
            </p:blipFill>
            <p:spPr>
              <a:xfrm>
                <a:off x="3785700" y="3081600"/>
                <a:ext cx="239400" cy="239400"/>
              </a:xfrm>
              <a:prstGeom prst="rect">
                <a:avLst/>
              </a:prstGeom>
              <a:noFill/>
              <a:ln>
                <a:noFill/>
              </a:ln>
            </p:spPr>
          </p:pic>
          <p:pic>
            <p:nvPicPr>
              <p:cNvPr id="506" name="Google Shape;506;p41" descr="Eye close-up Free Icon"/>
              <p:cNvPicPr preferRelativeResize="0"/>
              <p:nvPr/>
            </p:nvPicPr>
            <p:blipFill>
              <a:blip r:embed="rId5">
                <a:alphaModFix/>
              </a:blip>
              <a:stretch>
                <a:fillRect/>
              </a:stretch>
            </p:blipFill>
            <p:spPr>
              <a:xfrm>
                <a:off x="2744725" y="2103200"/>
                <a:ext cx="239400" cy="239400"/>
              </a:xfrm>
              <a:prstGeom prst="rect">
                <a:avLst/>
              </a:prstGeom>
              <a:noFill/>
              <a:ln>
                <a:noFill/>
              </a:ln>
            </p:spPr>
          </p:pic>
          <p:pic>
            <p:nvPicPr>
              <p:cNvPr id="507" name="Google Shape;507;p41" descr="Eye close-up Free Icon"/>
              <p:cNvPicPr preferRelativeResize="0"/>
              <p:nvPr/>
            </p:nvPicPr>
            <p:blipFill>
              <a:blip r:embed="rId5">
                <a:alphaModFix/>
              </a:blip>
              <a:stretch>
                <a:fillRect/>
              </a:stretch>
            </p:blipFill>
            <p:spPr>
              <a:xfrm>
                <a:off x="140375" y="3088175"/>
                <a:ext cx="239400" cy="239400"/>
              </a:xfrm>
              <a:prstGeom prst="rect">
                <a:avLst/>
              </a:prstGeom>
              <a:noFill/>
              <a:ln>
                <a:noFill/>
              </a:ln>
            </p:spPr>
          </p:pic>
          <p:sp>
            <p:nvSpPr>
              <p:cNvPr id="508" name="Google Shape;508;p41"/>
              <p:cNvSpPr/>
              <p:nvPr/>
            </p:nvSpPr>
            <p:spPr>
              <a:xfrm>
                <a:off x="2221423" y="2377355"/>
                <a:ext cx="719100" cy="173700"/>
              </a:xfrm>
              <a:prstGeom prst="rect">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1"/>
              <p:cNvSpPr/>
              <p:nvPr/>
            </p:nvSpPr>
            <p:spPr>
              <a:xfrm>
                <a:off x="3269958" y="3322975"/>
                <a:ext cx="719100" cy="173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a:off x="149626" y="3352174"/>
                <a:ext cx="803100" cy="1737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1" name="Google Shape;511;p41" descr="Display Free Icon"/>
            <p:cNvPicPr preferRelativeResize="0"/>
            <p:nvPr/>
          </p:nvPicPr>
          <p:blipFill>
            <a:blip r:embed="rId6">
              <a:alphaModFix/>
            </a:blip>
            <a:stretch>
              <a:fillRect/>
            </a:stretch>
          </p:blipFill>
          <p:spPr>
            <a:xfrm>
              <a:off x="3715483" y="3266925"/>
              <a:ext cx="293100" cy="293100"/>
            </a:xfrm>
            <a:prstGeom prst="rect">
              <a:avLst/>
            </a:prstGeom>
            <a:noFill/>
            <a:ln>
              <a:noFill/>
            </a:ln>
          </p:spPr>
        </p:pic>
      </p:grpSp>
      <p:grpSp>
        <p:nvGrpSpPr>
          <p:cNvPr id="512" name="Google Shape;512;p41"/>
          <p:cNvGrpSpPr/>
          <p:nvPr/>
        </p:nvGrpSpPr>
        <p:grpSpPr>
          <a:xfrm>
            <a:off x="5669654" y="1467991"/>
            <a:ext cx="948500" cy="2748444"/>
            <a:chOff x="5669654" y="1467991"/>
            <a:chExt cx="948500" cy="2748444"/>
          </a:xfrm>
        </p:grpSpPr>
        <p:cxnSp>
          <p:nvCxnSpPr>
            <p:cNvPr id="513" name="Google Shape;513;p41"/>
            <p:cNvCxnSpPr/>
            <p:nvPr/>
          </p:nvCxnSpPr>
          <p:spPr>
            <a:xfrm rot="10800000" flipH="1">
              <a:off x="5669654" y="1467991"/>
              <a:ext cx="45300" cy="2735700"/>
            </a:xfrm>
            <a:prstGeom prst="straightConnector1">
              <a:avLst/>
            </a:prstGeom>
            <a:noFill/>
            <a:ln w="28575" cap="flat" cmpd="sng">
              <a:solidFill>
                <a:srgbClr val="B7B7B7"/>
              </a:solidFill>
              <a:prstDash val="dash"/>
              <a:round/>
              <a:headEnd type="none" w="med" len="med"/>
              <a:tailEnd type="none" w="med" len="med"/>
            </a:ln>
          </p:spPr>
        </p:cxnSp>
        <p:cxnSp>
          <p:nvCxnSpPr>
            <p:cNvPr id="514" name="Google Shape;514;p41"/>
            <p:cNvCxnSpPr/>
            <p:nvPr/>
          </p:nvCxnSpPr>
          <p:spPr>
            <a:xfrm rot="10800000" flipH="1">
              <a:off x="6572854" y="1480735"/>
              <a:ext cx="45300" cy="2735700"/>
            </a:xfrm>
            <a:prstGeom prst="straightConnector1">
              <a:avLst/>
            </a:prstGeom>
            <a:noFill/>
            <a:ln w="28575" cap="flat" cmpd="sng">
              <a:solidFill>
                <a:srgbClr val="B7B7B7"/>
              </a:solidFill>
              <a:prstDash val="dash"/>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2"/>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520" name="Google Shape;520;p42"/>
          <p:cNvSpPr txBox="1">
            <a:spLocks noGrp="1"/>
          </p:cNvSpPr>
          <p:nvPr>
            <p:ph type="subTitle" idx="1"/>
          </p:nvPr>
        </p:nvSpPr>
        <p:spPr>
          <a:xfrm>
            <a:off x="0" y="4572750"/>
            <a:ext cx="90660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[1] Goldbeter, A. and Berridge, M.J. 1996. [2] Ingalls B. 2016</a:t>
            </a:r>
            <a:endParaRPr/>
          </a:p>
        </p:txBody>
      </p:sp>
      <p:sp>
        <p:nvSpPr>
          <p:cNvPr id="521" name="Google Shape;521;p42"/>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p42"/>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23</a:t>
            </a:fld>
            <a:endParaRPr/>
          </a:p>
        </p:txBody>
      </p:sp>
      <p:pic>
        <p:nvPicPr>
          <p:cNvPr id="523" name="Google Shape;523;p42"/>
          <p:cNvPicPr preferRelativeResize="0"/>
          <p:nvPr/>
        </p:nvPicPr>
        <p:blipFill rotWithShape="1">
          <a:blip r:embed="rId3">
            <a:alphaModFix/>
          </a:blip>
          <a:srcRect/>
          <a:stretch/>
        </p:blipFill>
        <p:spPr>
          <a:xfrm>
            <a:off x="4164925" y="1258125"/>
            <a:ext cx="4971924" cy="3314624"/>
          </a:xfrm>
          <a:prstGeom prst="rect">
            <a:avLst/>
          </a:prstGeom>
          <a:noFill/>
          <a:ln>
            <a:noFill/>
          </a:ln>
        </p:spPr>
      </p:pic>
      <p:sp>
        <p:nvSpPr>
          <p:cNvPr id="524" name="Google Shape;524;p42"/>
          <p:cNvSpPr txBox="1"/>
          <p:nvPr/>
        </p:nvSpPr>
        <p:spPr>
          <a:xfrm>
            <a:off x="3682867" y="3497829"/>
            <a:ext cx="6222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Vd</a:t>
            </a:r>
            <a:endParaRPr b="1">
              <a:solidFill>
                <a:srgbClr val="980000"/>
              </a:solidFill>
              <a:latin typeface="Calibri"/>
              <a:ea typeface="Calibri"/>
              <a:cs typeface="Calibri"/>
              <a:sym typeface="Calibri"/>
            </a:endParaRPr>
          </a:p>
        </p:txBody>
      </p:sp>
      <p:grpSp>
        <p:nvGrpSpPr>
          <p:cNvPr id="525" name="Google Shape;525;p42"/>
          <p:cNvGrpSpPr/>
          <p:nvPr/>
        </p:nvGrpSpPr>
        <p:grpSpPr>
          <a:xfrm>
            <a:off x="102175" y="1416453"/>
            <a:ext cx="4034200" cy="2408772"/>
            <a:chOff x="102175" y="1416453"/>
            <a:chExt cx="4034200" cy="2408772"/>
          </a:xfrm>
        </p:grpSpPr>
        <p:grpSp>
          <p:nvGrpSpPr>
            <p:cNvPr id="526" name="Google Shape;526;p42"/>
            <p:cNvGrpSpPr/>
            <p:nvPr/>
          </p:nvGrpSpPr>
          <p:grpSpPr>
            <a:xfrm>
              <a:off x="102175" y="1416453"/>
              <a:ext cx="4034200" cy="2408772"/>
              <a:chOff x="102175" y="1949853"/>
              <a:chExt cx="4034200" cy="2408772"/>
            </a:xfrm>
          </p:grpSpPr>
          <p:pic>
            <p:nvPicPr>
              <p:cNvPr id="527" name="Google Shape;527;p42"/>
              <p:cNvPicPr preferRelativeResize="0"/>
              <p:nvPr/>
            </p:nvPicPr>
            <p:blipFill rotWithShape="1">
              <a:blip r:embed="rId4">
                <a:alphaModFix/>
              </a:blip>
              <a:srcRect l="4762" t="12694" r="10196"/>
              <a:stretch/>
            </p:blipFill>
            <p:spPr>
              <a:xfrm>
                <a:off x="102175" y="1949853"/>
                <a:ext cx="4025101" cy="2063371"/>
              </a:xfrm>
              <a:prstGeom prst="rect">
                <a:avLst/>
              </a:prstGeom>
              <a:noFill/>
              <a:ln>
                <a:noFill/>
              </a:ln>
            </p:spPr>
          </p:pic>
          <p:sp>
            <p:nvSpPr>
              <p:cNvPr id="528" name="Google Shape;528;p42"/>
              <p:cNvSpPr/>
              <p:nvPr/>
            </p:nvSpPr>
            <p:spPr>
              <a:xfrm>
                <a:off x="3587675" y="3535125"/>
                <a:ext cx="548700" cy="823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9" name="Google Shape;529;p42" descr="Eye close-up Free Icon"/>
              <p:cNvPicPr preferRelativeResize="0"/>
              <p:nvPr/>
            </p:nvPicPr>
            <p:blipFill>
              <a:blip r:embed="rId5">
                <a:alphaModFix/>
              </a:blip>
              <a:stretch>
                <a:fillRect/>
              </a:stretch>
            </p:blipFill>
            <p:spPr>
              <a:xfrm>
                <a:off x="3785700" y="3081600"/>
                <a:ext cx="239400" cy="239400"/>
              </a:xfrm>
              <a:prstGeom prst="rect">
                <a:avLst/>
              </a:prstGeom>
              <a:noFill/>
              <a:ln>
                <a:noFill/>
              </a:ln>
            </p:spPr>
          </p:pic>
          <p:pic>
            <p:nvPicPr>
              <p:cNvPr id="530" name="Google Shape;530;p42" descr="Eye close-up Free Icon"/>
              <p:cNvPicPr preferRelativeResize="0"/>
              <p:nvPr/>
            </p:nvPicPr>
            <p:blipFill>
              <a:blip r:embed="rId5">
                <a:alphaModFix/>
              </a:blip>
              <a:stretch>
                <a:fillRect/>
              </a:stretch>
            </p:blipFill>
            <p:spPr>
              <a:xfrm>
                <a:off x="2744725" y="2103200"/>
                <a:ext cx="239400" cy="239400"/>
              </a:xfrm>
              <a:prstGeom prst="rect">
                <a:avLst/>
              </a:prstGeom>
              <a:noFill/>
              <a:ln>
                <a:noFill/>
              </a:ln>
            </p:spPr>
          </p:pic>
          <p:pic>
            <p:nvPicPr>
              <p:cNvPr id="531" name="Google Shape;531;p42" descr="Eye close-up Free Icon"/>
              <p:cNvPicPr preferRelativeResize="0"/>
              <p:nvPr/>
            </p:nvPicPr>
            <p:blipFill>
              <a:blip r:embed="rId5">
                <a:alphaModFix/>
              </a:blip>
              <a:stretch>
                <a:fillRect/>
              </a:stretch>
            </p:blipFill>
            <p:spPr>
              <a:xfrm>
                <a:off x="140375" y="3088175"/>
                <a:ext cx="239400" cy="239400"/>
              </a:xfrm>
              <a:prstGeom prst="rect">
                <a:avLst/>
              </a:prstGeom>
              <a:noFill/>
              <a:ln>
                <a:noFill/>
              </a:ln>
            </p:spPr>
          </p:pic>
          <p:sp>
            <p:nvSpPr>
              <p:cNvPr id="532" name="Google Shape;532;p42"/>
              <p:cNvSpPr/>
              <p:nvPr/>
            </p:nvSpPr>
            <p:spPr>
              <a:xfrm>
                <a:off x="2221423" y="2377355"/>
                <a:ext cx="719100" cy="173700"/>
              </a:xfrm>
              <a:prstGeom prst="rect">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3269958" y="3322975"/>
                <a:ext cx="719100" cy="173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a:off x="149626" y="3352174"/>
                <a:ext cx="803100" cy="1737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5" name="Google Shape;535;p42" descr="Display Free Icon"/>
            <p:cNvPicPr preferRelativeResize="0"/>
            <p:nvPr/>
          </p:nvPicPr>
          <p:blipFill>
            <a:blip r:embed="rId6">
              <a:alphaModFix/>
            </a:blip>
            <a:stretch>
              <a:fillRect/>
            </a:stretch>
          </p:blipFill>
          <p:spPr>
            <a:xfrm>
              <a:off x="3715483" y="3266925"/>
              <a:ext cx="293100" cy="293100"/>
            </a:xfrm>
            <a:prstGeom prst="rect">
              <a:avLst/>
            </a:prstGeom>
            <a:noFill/>
            <a:ln>
              <a:noFill/>
            </a:ln>
          </p:spPr>
        </p:pic>
      </p:grpSp>
      <p:cxnSp>
        <p:nvCxnSpPr>
          <p:cNvPr id="536" name="Google Shape;536;p42"/>
          <p:cNvCxnSpPr/>
          <p:nvPr/>
        </p:nvCxnSpPr>
        <p:spPr>
          <a:xfrm rot="10800000" flipH="1">
            <a:off x="5893779" y="1479966"/>
            <a:ext cx="45300" cy="2735700"/>
          </a:xfrm>
          <a:prstGeom prst="straightConnector1">
            <a:avLst/>
          </a:prstGeom>
          <a:noFill/>
          <a:ln w="28575" cap="flat" cmpd="sng">
            <a:solidFill>
              <a:srgbClr val="B7B7B7"/>
            </a:solidFill>
            <a:prstDash val="dash"/>
            <a:round/>
            <a:headEnd type="none" w="med" len="med"/>
            <a:tailEnd type="none" w="med" len="med"/>
          </a:ln>
        </p:spPr>
      </p:cxnSp>
      <p:cxnSp>
        <p:nvCxnSpPr>
          <p:cNvPr id="537" name="Google Shape;537;p42"/>
          <p:cNvCxnSpPr/>
          <p:nvPr/>
        </p:nvCxnSpPr>
        <p:spPr>
          <a:xfrm rot="10800000" flipH="1">
            <a:off x="7189179" y="1491941"/>
            <a:ext cx="45300" cy="2735700"/>
          </a:xfrm>
          <a:prstGeom prst="straightConnector1">
            <a:avLst/>
          </a:prstGeom>
          <a:noFill/>
          <a:ln w="28575" cap="flat" cmpd="sng">
            <a:solidFill>
              <a:srgbClr val="B7B7B7"/>
            </a:solidFill>
            <a:prstDash val="dash"/>
            <a:round/>
            <a:headEnd type="none" w="med" len="med"/>
            <a:tailEnd type="none" w="med" len="med"/>
          </a:ln>
        </p:spPr>
      </p:cxnSp>
      <p:sp>
        <p:nvSpPr>
          <p:cNvPr id="538" name="Google Shape;538;p42"/>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The Period of Circadian Clock can be Modulated by Decay of PER </a:t>
            </a:r>
            <a:endParaRPr sz="2400" b="1">
              <a:solidFill>
                <a:srgbClr val="4A86E8"/>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3"/>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544" name="Google Shape;544;p43"/>
          <p:cNvSpPr txBox="1">
            <a:spLocks noGrp="1"/>
          </p:cNvSpPr>
          <p:nvPr>
            <p:ph type="subTitle" idx="1"/>
          </p:nvPr>
        </p:nvSpPr>
        <p:spPr>
          <a:xfrm>
            <a:off x="0" y="4572750"/>
            <a:ext cx="90660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[1] Goldbeter, A. and Berridge, M.J. 1996. [2] Ingalls B. 2016</a:t>
            </a:r>
            <a:endParaRPr/>
          </a:p>
        </p:txBody>
      </p:sp>
      <p:sp>
        <p:nvSpPr>
          <p:cNvPr id="545" name="Google Shape;545;p43"/>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p43"/>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24</a:t>
            </a:fld>
            <a:endParaRPr/>
          </a:p>
        </p:txBody>
      </p:sp>
      <p:pic>
        <p:nvPicPr>
          <p:cNvPr id="547" name="Google Shape;547;p43"/>
          <p:cNvPicPr preferRelativeResize="0"/>
          <p:nvPr/>
        </p:nvPicPr>
        <p:blipFill rotWithShape="1">
          <a:blip r:embed="rId3">
            <a:alphaModFix/>
          </a:blip>
          <a:srcRect/>
          <a:stretch/>
        </p:blipFill>
        <p:spPr>
          <a:xfrm>
            <a:off x="4164925" y="1258125"/>
            <a:ext cx="4971924" cy="3314624"/>
          </a:xfrm>
          <a:prstGeom prst="rect">
            <a:avLst/>
          </a:prstGeom>
          <a:noFill/>
          <a:ln>
            <a:noFill/>
          </a:ln>
        </p:spPr>
      </p:pic>
      <p:sp>
        <p:nvSpPr>
          <p:cNvPr id="548" name="Google Shape;548;p43"/>
          <p:cNvSpPr txBox="1"/>
          <p:nvPr/>
        </p:nvSpPr>
        <p:spPr>
          <a:xfrm>
            <a:off x="3682867" y="3497829"/>
            <a:ext cx="6222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Vd</a:t>
            </a:r>
            <a:endParaRPr b="1">
              <a:solidFill>
                <a:srgbClr val="980000"/>
              </a:solidFill>
              <a:latin typeface="Calibri"/>
              <a:ea typeface="Calibri"/>
              <a:cs typeface="Calibri"/>
              <a:sym typeface="Calibri"/>
            </a:endParaRPr>
          </a:p>
        </p:txBody>
      </p:sp>
      <p:grpSp>
        <p:nvGrpSpPr>
          <p:cNvPr id="549" name="Google Shape;549;p43"/>
          <p:cNvGrpSpPr/>
          <p:nvPr/>
        </p:nvGrpSpPr>
        <p:grpSpPr>
          <a:xfrm>
            <a:off x="102175" y="1416453"/>
            <a:ext cx="4034200" cy="2408772"/>
            <a:chOff x="102175" y="1416453"/>
            <a:chExt cx="4034200" cy="2408772"/>
          </a:xfrm>
        </p:grpSpPr>
        <p:grpSp>
          <p:nvGrpSpPr>
            <p:cNvPr id="550" name="Google Shape;550;p43"/>
            <p:cNvGrpSpPr/>
            <p:nvPr/>
          </p:nvGrpSpPr>
          <p:grpSpPr>
            <a:xfrm>
              <a:off x="102175" y="1416453"/>
              <a:ext cx="4034200" cy="2408772"/>
              <a:chOff x="102175" y="1949853"/>
              <a:chExt cx="4034200" cy="2408772"/>
            </a:xfrm>
          </p:grpSpPr>
          <p:pic>
            <p:nvPicPr>
              <p:cNvPr id="551" name="Google Shape;551;p43"/>
              <p:cNvPicPr preferRelativeResize="0"/>
              <p:nvPr/>
            </p:nvPicPr>
            <p:blipFill rotWithShape="1">
              <a:blip r:embed="rId4">
                <a:alphaModFix/>
              </a:blip>
              <a:srcRect l="4762" t="12694" r="10196"/>
              <a:stretch/>
            </p:blipFill>
            <p:spPr>
              <a:xfrm>
                <a:off x="102175" y="1949853"/>
                <a:ext cx="4025101" cy="2063371"/>
              </a:xfrm>
              <a:prstGeom prst="rect">
                <a:avLst/>
              </a:prstGeom>
              <a:noFill/>
              <a:ln>
                <a:noFill/>
              </a:ln>
            </p:spPr>
          </p:pic>
          <p:sp>
            <p:nvSpPr>
              <p:cNvPr id="552" name="Google Shape;552;p43"/>
              <p:cNvSpPr/>
              <p:nvPr/>
            </p:nvSpPr>
            <p:spPr>
              <a:xfrm>
                <a:off x="3587675" y="3535125"/>
                <a:ext cx="548700" cy="823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3" name="Google Shape;553;p43" descr="Eye close-up Free Icon"/>
              <p:cNvPicPr preferRelativeResize="0"/>
              <p:nvPr/>
            </p:nvPicPr>
            <p:blipFill>
              <a:blip r:embed="rId5">
                <a:alphaModFix/>
              </a:blip>
              <a:stretch>
                <a:fillRect/>
              </a:stretch>
            </p:blipFill>
            <p:spPr>
              <a:xfrm>
                <a:off x="3785700" y="3081600"/>
                <a:ext cx="239400" cy="239400"/>
              </a:xfrm>
              <a:prstGeom prst="rect">
                <a:avLst/>
              </a:prstGeom>
              <a:noFill/>
              <a:ln>
                <a:noFill/>
              </a:ln>
            </p:spPr>
          </p:pic>
          <p:pic>
            <p:nvPicPr>
              <p:cNvPr id="554" name="Google Shape;554;p43" descr="Eye close-up Free Icon"/>
              <p:cNvPicPr preferRelativeResize="0"/>
              <p:nvPr/>
            </p:nvPicPr>
            <p:blipFill>
              <a:blip r:embed="rId5">
                <a:alphaModFix/>
              </a:blip>
              <a:stretch>
                <a:fillRect/>
              </a:stretch>
            </p:blipFill>
            <p:spPr>
              <a:xfrm>
                <a:off x="2744725" y="2103200"/>
                <a:ext cx="239400" cy="239400"/>
              </a:xfrm>
              <a:prstGeom prst="rect">
                <a:avLst/>
              </a:prstGeom>
              <a:noFill/>
              <a:ln>
                <a:noFill/>
              </a:ln>
            </p:spPr>
          </p:pic>
          <p:pic>
            <p:nvPicPr>
              <p:cNvPr id="555" name="Google Shape;555;p43" descr="Eye close-up Free Icon"/>
              <p:cNvPicPr preferRelativeResize="0"/>
              <p:nvPr/>
            </p:nvPicPr>
            <p:blipFill>
              <a:blip r:embed="rId5">
                <a:alphaModFix/>
              </a:blip>
              <a:stretch>
                <a:fillRect/>
              </a:stretch>
            </p:blipFill>
            <p:spPr>
              <a:xfrm>
                <a:off x="140375" y="3088175"/>
                <a:ext cx="239400" cy="239400"/>
              </a:xfrm>
              <a:prstGeom prst="rect">
                <a:avLst/>
              </a:prstGeom>
              <a:noFill/>
              <a:ln>
                <a:noFill/>
              </a:ln>
            </p:spPr>
          </p:pic>
          <p:sp>
            <p:nvSpPr>
              <p:cNvPr id="556" name="Google Shape;556;p43"/>
              <p:cNvSpPr/>
              <p:nvPr/>
            </p:nvSpPr>
            <p:spPr>
              <a:xfrm>
                <a:off x="2221423" y="2377355"/>
                <a:ext cx="719100" cy="173700"/>
              </a:xfrm>
              <a:prstGeom prst="rect">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3269958" y="3322975"/>
                <a:ext cx="719100" cy="173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149626" y="3352174"/>
                <a:ext cx="803100" cy="1737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9" name="Google Shape;559;p43" descr="Display Free Icon"/>
            <p:cNvPicPr preferRelativeResize="0"/>
            <p:nvPr/>
          </p:nvPicPr>
          <p:blipFill>
            <a:blip r:embed="rId6">
              <a:alphaModFix/>
            </a:blip>
            <a:stretch>
              <a:fillRect/>
            </a:stretch>
          </p:blipFill>
          <p:spPr>
            <a:xfrm>
              <a:off x="3715483" y="3266925"/>
              <a:ext cx="293100" cy="293100"/>
            </a:xfrm>
            <a:prstGeom prst="rect">
              <a:avLst/>
            </a:prstGeom>
            <a:noFill/>
            <a:ln>
              <a:noFill/>
            </a:ln>
          </p:spPr>
        </p:pic>
      </p:grpSp>
      <p:cxnSp>
        <p:nvCxnSpPr>
          <p:cNvPr id="560" name="Google Shape;560;p43"/>
          <p:cNvCxnSpPr/>
          <p:nvPr/>
        </p:nvCxnSpPr>
        <p:spPr>
          <a:xfrm rot="10800000" flipH="1">
            <a:off x="5703272" y="1467991"/>
            <a:ext cx="45300" cy="2735700"/>
          </a:xfrm>
          <a:prstGeom prst="straightConnector1">
            <a:avLst/>
          </a:prstGeom>
          <a:noFill/>
          <a:ln w="28575" cap="flat" cmpd="sng">
            <a:solidFill>
              <a:srgbClr val="B7B7B7"/>
            </a:solidFill>
            <a:prstDash val="dash"/>
            <a:round/>
            <a:headEnd type="none" w="med" len="med"/>
            <a:tailEnd type="none" w="med" len="med"/>
          </a:ln>
        </p:spPr>
      </p:cxnSp>
      <p:cxnSp>
        <p:nvCxnSpPr>
          <p:cNvPr id="561" name="Google Shape;561;p43"/>
          <p:cNvCxnSpPr/>
          <p:nvPr/>
        </p:nvCxnSpPr>
        <p:spPr>
          <a:xfrm rot="10800000" flipH="1">
            <a:off x="6539236" y="1480735"/>
            <a:ext cx="45300" cy="2735700"/>
          </a:xfrm>
          <a:prstGeom prst="straightConnector1">
            <a:avLst/>
          </a:prstGeom>
          <a:noFill/>
          <a:ln w="28575" cap="flat" cmpd="sng">
            <a:solidFill>
              <a:srgbClr val="B7B7B7"/>
            </a:solidFill>
            <a:prstDash val="dash"/>
            <a:round/>
            <a:headEnd type="none" w="med" len="med"/>
            <a:tailEnd type="none" w="med" len="med"/>
          </a:ln>
        </p:spPr>
      </p:cxnSp>
      <p:sp>
        <p:nvSpPr>
          <p:cNvPr id="562" name="Google Shape;562;p43"/>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The Period of Circadian Clock can be Modulated by Decay of PER </a:t>
            </a:r>
            <a:endParaRPr sz="2400" b="1">
              <a:solidFill>
                <a:srgbClr val="4A86E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4"/>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568" name="Google Shape;568;p44"/>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44"/>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25</a:t>
            </a:fld>
            <a:endParaRPr/>
          </a:p>
        </p:txBody>
      </p:sp>
      <p:sp>
        <p:nvSpPr>
          <p:cNvPr id="570" name="Google Shape;570;p44"/>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The PER clock doesn’t alway oscillates.</a:t>
            </a:r>
            <a:endParaRPr sz="2400" b="1">
              <a:solidFill>
                <a:srgbClr val="4A86E8"/>
              </a:solidFill>
            </a:endParaRPr>
          </a:p>
        </p:txBody>
      </p:sp>
      <p:sp>
        <p:nvSpPr>
          <p:cNvPr id="571" name="Google Shape;571;p44"/>
          <p:cNvSpPr txBox="1"/>
          <p:nvPr/>
        </p:nvSpPr>
        <p:spPr>
          <a:xfrm>
            <a:off x="4469474" y="4459926"/>
            <a:ext cx="4013400" cy="345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b="1">
                <a:solidFill>
                  <a:srgbClr val="980000"/>
                </a:solidFill>
                <a:latin typeface="Calibri"/>
                <a:ea typeface="Calibri"/>
                <a:cs typeface="Calibri"/>
                <a:sym typeface="Calibri"/>
              </a:rPr>
              <a:t>PER decay rate(uM/hr)</a:t>
            </a:r>
            <a:endParaRPr b="1">
              <a:solidFill>
                <a:srgbClr val="980000"/>
              </a:solidFill>
              <a:latin typeface="Calibri"/>
              <a:ea typeface="Calibri"/>
              <a:cs typeface="Calibri"/>
              <a:sym typeface="Calibri"/>
            </a:endParaRPr>
          </a:p>
        </p:txBody>
      </p:sp>
      <p:sp>
        <p:nvSpPr>
          <p:cNvPr id="572" name="Google Shape;572;p44"/>
          <p:cNvSpPr txBox="1"/>
          <p:nvPr/>
        </p:nvSpPr>
        <p:spPr>
          <a:xfrm>
            <a:off x="36575" y="1872200"/>
            <a:ext cx="40134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latin typeface="Calibri"/>
                <a:ea typeface="Calibri"/>
                <a:cs typeface="Calibri"/>
                <a:sym typeface="Calibri"/>
              </a:rPr>
              <a:t>Does circadian clock oscillate with any PER decay rate?</a:t>
            </a:r>
            <a:endParaRPr sz="2400" b="1">
              <a:latin typeface="Calibri"/>
              <a:ea typeface="Calibri"/>
              <a:cs typeface="Calibri"/>
              <a:sym typeface="Calibri"/>
            </a:endParaRPr>
          </a:p>
        </p:txBody>
      </p:sp>
      <p:pic>
        <p:nvPicPr>
          <p:cNvPr id="573" name="Google Shape;573;p44"/>
          <p:cNvPicPr preferRelativeResize="0"/>
          <p:nvPr/>
        </p:nvPicPr>
        <p:blipFill rotWithShape="1">
          <a:blip r:embed="rId3">
            <a:alphaModFix/>
          </a:blip>
          <a:srcRect b="457"/>
          <a:stretch/>
        </p:blipFill>
        <p:spPr>
          <a:xfrm>
            <a:off x="4469475" y="1269425"/>
            <a:ext cx="4148424" cy="3256800"/>
          </a:xfrm>
          <a:prstGeom prst="rect">
            <a:avLst/>
          </a:prstGeom>
          <a:noFill/>
          <a:ln>
            <a:noFill/>
          </a:ln>
        </p:spPr>
      </p:pic>
      <p:sp>
        <p:nvSpPr>
          <p:cNvPr id="574" name="Google Shape;574;p44"/>
          <p:cNvSpPr txBox="1"/>
          <p:nvPr/>
        </p:nvSpPr>
        <p:spPr>
          <a:xfrm rot="-5400000">
            <a:off x="2594375" y="2799524"/>
            <a:ext cx="32568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b="1">
                <a:solidFill>
                  <a:srgbClr val="980000"/>
                </a:solidFill>
                <a:latin typeface="Calibri"/>
                <a:ea typeface="Calibri"/>
                <a:cs typeface="Calibri"/>
                <a:sym typeface="Calibri"/>
              </a:rPr>
              <a:t>Period(hr)</a:t>
            </a:r>
            <a:endParaRPr b="1">
              <a:solidFill>
                <a:srgbClr val="980000"/>
              </a:solidFill>
              <a:latin typeface="Calibri"/>
              <a:ea typeface="Calibri"/>
              <a:cs typeface="Calibri"/>
              <a:sym typeface="Calibri"/>
            </a:endParaRPr>
          </a:p>
        </p:txBody>
      </p:sp>
      <p:sp>
        <p:nvSpPr>
          <p:cNvPr id="575" name="Google Shape;575;p44"/>
          <p:cNvSpPr txBox="1">
            <a:spLocks noGrp="1"/>
          </p:cNvSpPr>
          <p:nvPr>
            <p:ph type="subTitle" idx="1"/>
          </p:nvPr>
        </p:nvSpPr>
        <p:spPr>
          <a:xfrm>
            <a:off x="0" y="4572750"/>
            <a:ext cx="90660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Ingalls B. 2016</a:t>
            </a:r>
            <a:endParaRPr/>
          </a:p>
        </p:txBody>
      </p:sp>
      <p:grpSp>
        <p:nvGrpSpPr>
          <p:cNvPr id="576" name="Google Shape;576;p44"/>
          <p:cNvGrpSpPr/>
          <p:nvPr/>
        </p:nvGrpSpPr>
        <p:grpSpPr>
          <a:xfrm>
            <a:off x="4648198" y="1377462"/>
            <a:ext cx="3522279" cy="923021"/>
            <a:chOff x="-76202" y="4008604"/>
            <a:chExt cx="3522279" cy="923021"/>
          </a:xfrm>
        </p:grpSpPr>
        <p:grpSp>
          <p:nvGrpSpPr>
            <p:cNvPr id="577" name="Google Shape;577;p44"/>
            <p:cNvGrpSpPr/>
            <p:nvPr/>
          </p:nvGrpSpPr>
          <p:grpSpPr>
            <a:xfrm>
              <a:off x="175778" y="4368625"/>
              <a:ext cx="3270300" cy="13800"/>
              <a:chOff x="148025" y="4292425"/>
              <a:chExt cx="3270300" cy="13800"/>
            </a:xfrm>
          </p:grpSpPr>
          <p:cxnSp>
            <p:nvCxnSpPr>
              <p:cNvPr id="578" name="Google Shape;578;p44"/>
              <p:cNvCxnSpPr/>
              <p:nvPr/>
            </p:nvCxnSpPr>
            <p:spPr>
              <a:xfrm>
                <a:off x="148025" y="4292425"/>
                <a:ext cx="3270300" cy="13800"/>
              </a:xfrm>
              <a:prstGeom prst="straightConnector1">
                <a:avLst/>
              </a:prstGeom>
              <a:noFill/>
              <a:ln w="76200" cap="flat" cmpd="sng">
                <a:solidFill>
                  <a:schemeClr val="dk2"/>
                </a:solidFill>
                <a:prstDash val="solid"/>
                <a:round/>
                <a:headEnd type="none" w="med" len="med"/>
                <a:tailEnd type="triangle" w="med" len="med"/>
              </a:ln>
            </p:spPr>
          </p:cxnSp>
          <p:cxnSp>
            <p:nvCxnSpPr>
              <p:cNvPr id="579" name="Google Shape;579;p44"/>
              <p:cNvCxnSpPr/>
              <p:nvPr/>
            </p:nvCxnSpPr>
            <p:spPr>
              <a:xfrm>
                <a:off x="927775" y="4299326"/>
                <a:ext cx="1068600" cy="0"/>
              </a:xfrm>
              <a:prstGeom prst="straightConnector1">
                <a:avLst/>
              </a:prstGeom>
              <a:noFill/>
              <a:ln w="76200" cap="flat" cmpd="sng">
                <a:solidFill>
                  <a:srgbClr val="4A86E8"/>
                </a:solidFill>
                <a:prstDash val="solid"/>
                <a:round/>
                <a:headEnd type="none" w="med" len="med"/>
                <a:tailEnd type="none" w="med" len="med"/>
              </a:ln>
            </p:spPr>
          </p:cxnSp>
          <p:cxnSp>
            <p:nvCxnSpPr>
              <p:cNvPr id="580" name="Google Shape;580;p44"/>
              <p:cNvCxnSpPr/>
              <p:nvPr/>
            </p:nvCxnSpPr>
            <p:spPr>
              <a:xfrm>
                <a:off x="1966725" y="4299325"/>
                <a:ext cx="947400" cy="6900"/>
              </a:xfrm>
              <a:prstGeom prst="straightConnector1">
                <a:avLst/>
              </a:prstGeom>
              <a:noFill/>
              <a:ln w="76200" cap="flat" cmpd="sng">
                <a:solidFill>
                  <a:srgbClr val="FF0000"/>
                </a:solidFill>
                <a:prstDash val="solid"/>
                <a:round/>
                <a:headEnd type="none" w="med" len="med"/>
                <a:tailEnd type="none" w="med" len="med"/>
              </a:ln>
            </p:spPr>
          </p:cxnSp>
        </p:grpSp>
        <p:grpSp>
          <p:nvGrpSpPr>
            <p:cNvPr id="581" name="Google Shape;581;p44"/>
            <p:cNvGrpSpPr/>
            <p:nvPr/>
          </p:nvGrpSpPr>
          <p:grpSpPr>
            <a:xfrm>
              <a:off x="-76202" y="4008604"/>
              <a:ext cx="3060327" cy="923021"/>
              <a:chOff x="-76202" y="4008604"/>
              <a:chExt cx="3060327" cy="923021"/>
            </a:xfrm>
          </p:grpSpPr>
          <p:sp>
            <p:nvSpPr>
              <p:cNvPr id="582" name="Google Shape;582;p44"/>
              <p:cNvSpPr txBox="1"/>
              <p:nvPr/>
            </p:nvSpPr>
            <p:spPr>
              <a:xfrm>
                <a:off x="564300" y="4358625"/>
                <a:ext cx="11565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0.45 uM/hr</a:t>
                </a:r>
                <a:endParaRPr>
                  <a:latin typeface="Calibri"/>
                  <a:ea typeface="Calibri"/>
                  <a:cs typeface="Calibri"/>
                  <a:sym typeface="Calibri"/>
                </a:endParaRPr>
              </a:p>
            </p:txBody>
          </p:sp>
          <p:sp>
            <p:nvSpPr>
              <p:cNvPr id="583" name="Google Shape;583;p44"/>
              <p:cNvSpPr txBox="1"/>
              <p:nvPr/>
            </p:nvSpPr>
            <p:spPr>
              <a:xfrm>
                <a:off x="1644600" y="4340872"/>
                <a:ext cx="11565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2.46 uM/hr</a:t>
                </a:r>
                <a:endParaRPr>
                  <a:latin typeface="Calibri"/>
                  <a:ea typeface="Calibri"/>
                  <a:cs typeface="Calibri"/>
                  <a:sym typeface="Calibri"/>
                </a:endParaRPr>
              </a:p>
            </p:txBody>
          </p:sp>
          <p:sp>
            <p:nvSpPr>
              <p:cNvPr id="584" name="Google Shape;584;p44"/>
              <p:cNvSpPr txBox="1"/>
              <p:nvPr/>
            </p:nvSpPr>
            <p:spPr>
              <a:xfrm>
                <a:off x="214727" y="4014930"/>
                <a:ext cx="6618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Stable</a:t>
                </a:r>
                <a:endParaRPr b="1">
                  <a:latin typeface="Calibri"/>
                  <a:ea typeface="Calibri"/>
                  <a:cs typeface="Calibri"/>
                  <a:sym typeface="Calibri"/>
                </a:endParaRPr>
              </a:p>
            </p:txBody>
          </p:sp>
          <p:sp>
            <p:nvSpPr>
              <p:cNvPr id="585" name="Google Shape;585;p44"/>
              <p:cNvSpPr txBox="1"/>
              <p:nvPr/>
            </p:nvSpPr>
            <p:spPr>
              <a:xfrm>
                <a:off x="952725" y="4010786"/>
                <a:ext cx="1041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4A86E8"/>
                    </a:solidFill>
                    <a:latin typeface="Calibri"/>
                    <a:ea typeface="Calibri"/>
                    <a:cs typeface="Calibri"/>
                    <a:sym typeface="Calibri"/>
                  </a:rPr>
                  <a:t>Oscillating</a:t>
                </a:r>
                <a:endParaRPr b="1">
                  <a:solidFill>
                    <a:srgbClr val="4A86E8"/>
                  </a:solidFill>
                  <a:latin typeface="Calibri"/>
                  <a:ea typeface="Calibri"/>
                  <a:cs typeface="Calibri"/>
                  <a:sym typeface="Calibri"/>
                </a:endParaRPr>
              </a:p>
            </p:txBody>
          </p:sp>
          <p:sp>
            <p:nvSpPr>
              <p:cNvPr id="586" name="Google Shape;586;p44"/>
              <p:cNvSpPr txBox="1"/>
              <p:nvPr/>
            </p:nvSpPr>
            <p:spPr>
              <a:xfrm>
                <a:off x="1943125" y="4008604"/>
                <a:ext cx="1041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Unstable</a:t>
                </a:r>
                <a:endParaRPr b="1">
                  <a:solidFill>
                    <a:srgbClr val="980000"/>
                  </a:solidFill>
                  <a:latin typeface="Calibri"/>
                  <a:ea typeface="Calibri"/>
                  <a:cs typeface="Calibri"/>
                  <a:sym typeface="Calibri"/>
                </a:endParaRPr>
              </a:p>
            </p:txBody>
          </p:sp>
          <p:sp>
            <p:nvSpPr>
              <p:cNvPr id="587" name="Google Shape;587;p44"/>
              <p:cNvSpPr txBox="1"/>
              <p:nvPr/>
            </p:nvSpPr>
            <p:spPr>
              <a:xfrm>
                <a:off x="-76202" y="4151025"/>
                <a:ext cx="342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0</a:t>
                </a:r>
                <a:endParaRPr b="1">
                  <a:latin typeface="Calibri"/>
                  <a:ea typeface="Calibri"/>
                  <a:cs typeface="Calibri"/>
                  <a:sym typeface="Calibri"/>
                </a:endParaRPr>
              </a:p>
            </p:txBody>
          </p:sp>
        </p:grpSp>
      </p:grpSp>
      <p:sp>
        <p:nvSpPr>
          <p:cNvPr id="588" name="Google Shape;588;p44"/>
          <p:cNvSpPr txBox="1"/>
          <p:nvPr/>
        </p:nvSpPr>
        <p:spPr>
          <a:xfrm>
            <a:off x="36575" y="3003700"/>
            <a:ext cx="40134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solidFill>
                  <a:srgbClr val="4A86E8"/>
                </a:solidFill>
                <a:latin typeface="Calibri"/>
                <a:ea typeface="Calibri"/>
                <a:cs typeface="Calibri"/>
                <a:sym typeface="Calibri"/>
              </a:rPr>
              <a:t>No, circadian clock can’t achieve any duration of  period either.</a:t>
            </a:r>
            <a:endParaRPr sz="2400" b="1">
              <a:solidFill>
                <a:srgbClr val="4A86E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animEffect transition="in" filter="fade">
                                      <p:cBhvr>
                                        <p:cTn id="7" dur="1"/>
                                        <p:tgtEl>
                                          <p:spTgt spid="5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8"/>
                                        </p:tgtEl>
                                        <p:attrNameLst>
                                          <p:attrName>style.visibility</p:attrName>
                                        </p:attrNameLst>
                                      </p:cBhvr>
                                      <p:to>
                                        <p:strVal val="visible"/>
                                      </p:to>
                                    </p:set>
                                    <p:animEffect transition="in" filter="fade">
                                      <p:cBhvr>
                                        <p:cTn id="12" dur="1"/>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5"/>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594" name="Google Shape;594;p45"/>
          <p:cNvSpPr txBox="1">
            <a:spLocks noGrp="1"/>
          </p:cNvSpPr>
          <p:nvPr>
            <p:ph type="subTitle" idx="1"/>
          </p:nvPr>
        </p:nvSpPr>
        <p:spPr>
          <a:xfrm>
            <a:off x="0" y="4572750"/>
            <a:ext cx="90660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[1] Goldbeter, A. and Berridge, M.J. 1996. [2] Ingalls B. 2016</a:t>
            </a:r>
            <a:endParaRPr/>
          </a:p>
        </p:txBody>
      </p:sp>
      <p:sp>
        <p:nvSpPr>
          <p:cNvPr id="595" name="Google Shape;595;p45"/>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p45"/>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26</a:t>
            </a:fld>
            <a:endParaRPr/>
          </a:p>
        </p:txBody>
      </p:sp>
      <p:pic>
        <p:nvPicPr>
          <p:cNvPr id="597" name="Google Shape;597;p45"/>
          <p:cNvPicPr preferRelativeResize="0"/>
          <p:nvPr/>
        </p:nvPicPr>
        <p:blipFill rotWithShape="1">
          <a:blip r:embed="rId3">
            <a:alphaModFix/>
          </a:blip>
          <a:srcRect/>
          <a:stretch/>
        </p:blipFill>
        <p:spPr>
          <a:xfrm>
            <a:off x="4164925" y="1258125"/>
            <a:ext cx="4971924" cy="3314624"/>
          </a:xfrm>
          <a:prstGeom prst="rect">
            <a:avLst/>
          </a:prstGeom>
          <a:noFill/>
          <a:ln>
            <a:noFill/>
          </a:ln>
        </p:spPr>
      </p:pic>
      <p:sp>
        <p:nvSpPr>
          <p:cNvPr id="598" name="Google Shape;598;p45"/>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The PER clock doesn’t alway oscillates.</a:t>
            </a:r>
            <a:endParaRPr sz="2400" b="1">
              <a:solidFill>
                <a:srgbClr val="4A86E8"/>
              </a:solidFill>
            </a:endParaRPr>
          </a:p>
        </p:txBody>
      </p:sp>
      <p:grpSp>
        <p:nvGrpSpPr>
          <p:cNvPr id="599" name="Google Shape;599;p45"/>
          <p:cNvGrpSpPr/>
          <p:nvPr/>
        </p:nvGrpSpPr>
        <p:grpSpPr>
          <a:xfrm>
            <a:off x="457198" y="3856204"/>
            <a:ext cx="3522279" cy="923021"/>
            <a:chOff x="-76202" y="4008604"/>
            <a:chExt cx="3522279" cy="923021"/>
          </a:xfrm>
        </p:grpSpPr>
        <p:grpSp>
          <p:nvGrpSpPr>
            <p:cNvPr id="600" name="Google Shape;600;p45"/>
            <p:cNvGrpSpPr/>
            <p:nvPr/>
          </p:nvGrpSpPr>
          <p:grpSpPr>
            <a:xfrm>
              <a:off x="175778" y="4368625"/>
              <a:ext cx="3270300" cy="13800"/>
              <a:chOff x="148025" y="4292425"/>
              <a:chExt cx="3270300" cy="13800"/>
            </a:xfrm>
          </p:grpSpPr>
          <p:cxnSp>
            <p:nvCxnSpPr>
              <p:cNvPr id="601" name="Google Shape;601;p45"/>
              <p:cNvCxnSpPr/>
              <p:nvPr/>
            </p:nvCxnSpPr>
            <p:spPr>
              <a:xfrm>
                <a:off x="148025" y="4292425"/>
                <a:ext cx="3270300" cy="13800"/>
              </a:xfrm>
              <a:prstGeom prst="straightConnector1">
                <a:avLst/>
              </a:prstGeom>
              <a:noFill/>
              <a:ln w="76200" cap="flat" cmpd="sng">
                <a:solidFill>
                  <a:schemeClr val="dk2"/>
                </a:solidFill>
                <a:prstDash val="solid"/>
                <a:round/>
                <a:headEnd type="none" w="med" len="med"/>
                <a:tailEnd type="triangle" w="med" len="med"/>
              </a:ln>
            </p:spPr>
          </p:cxnSp>
          <p:cxnSp>
            <p:nvCxnSpPr>
              <p:cNvPr id="602" name="Google Shape;602;p45"/>
              <p:cNvCxnSpPr/>
              <p:nvPr/>
            </p:nvCxnSpPr>
            <p:spPr>
              <a:xfrm>
                <a:off x="927775" y="4299326"/>
                <a:ext cx="1068600" cy="0"/>
              </a:xfrm>
              <a:prstGeom prst="straightConnector1">
                <a:avLst/>
              </a:prstGeom>
              <a:noFill/>
              <a:ln w="76200" cap="flat" cmpd="sng">
                <a:solidFill>
                  <a:srgbClr val="4A86E8"/>
                </a:solidFill>
                <a:prstDash val="solid"/>
                <a:round/>
                <a:headEnd type="none" w="med" len="med"/>
                <a:tailEnd type="none" w="med" len="med"/>
              </a:ln>
            </p:spPr>
          </p:cxnSp>
          <p:cxnSp>
            <p:nvCxnSpPr>
              <p:cNvPr id="603" name="Google Shape;603;p45"/>
              <p:cNvCxnSpPr/>
              <p:nvPr/>
            </p:nvCxnSpPr>
            <p:spPr>
              <a:xfrm>
                <a:off x="1966725" y="4299325"/>
                <a:ext cx="947400" cy="6900"/>
              </a:xfrm>
              <a:prstGeom prst="straightConnector1">
                <a:avLst/>
              </a:prstGeom>
              <a:noFill/>
              <a:ln w="76200" cap="flat" cmpd="sng">
                <a:solidFill>
                  <a:srgbClr val="FF0000"/>
                </a:solidFill>
                <a:prstDash val="solid"/>
                <a:round/>
                <a:headEnd type="none" w="med" len="med"/>
                <a:tailEnd type="none" w="med" len="med"/>
              </a:ln>
            </p:spPr>
          </p:cxnSp>
        </p:grpSp>
        <p:grpSp>
          <p:nvGrpSpPr>
            <p:cNvPr id="604" name="Google Shape;604;p45"/>
            <p:cNvGrpSpPr/>
            <p:nvPr/>
          </p:nvGrpSpPr>
          <p:grpSpPr>
            <a:xfrm>
              <a:off x="-76202" y="4008604"/>
              <a:ext cx="3060327" cy="923021"/>
              <a:chOff x="-76202" y="4008604"/>
              <a:chExt cx="3060327" cy="923021"/>
            </a:xfrm>
          </p:grpSpPr>
          <p:sp>
            <p:nvSpPr>
              <p:cNvPr id="605" name="Google Shape;605;p45"/>
              <p:cNvSpPr txBox="1"/>
              <p:nvPr/>
            </p:nvSpPr>
            <p:spPr>
              <a:xfrm>
                <a:off x="564300" y="4358625"/>
                <a:ext cx="11565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0.45 uM/hr</a:t>
                </a:r>
                <a:endParaRPr>
                  <a:latin typeface="Calibri"/>
                  <a:ea typeface="Calibri"/>
                  <a:cs typeface="Calibri"/>
                  <a:sym typeface="Calibri"/>
                </a:endParaRPr>
              </a:p>
            </p:txBody>
          </p:sp>
          <p:sp>
            <p:nvSpPr>
              <p:cNvPr id="606" name="Google Shape;606;p45"/>
              <p:cNvSpPr txBox="1"/>
              <p:nvPr/>
            </p:nvSpPr>
            <p:spPr>
              <a:xfrm>
                <a:off x="1644600" y="4340872"/>
                <a:ext cx="11565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2.46 uM/hr</a:t>
                </a:r>
                <a:endParaRPr>
                  <a:latin typeface="Calibri"/>
                  <a:ea typeface="Calibri"/>
                  <a:cs typeface="Calibri"/>
                  <a:sym typeface="Calibri"/>
                </a:endParaRPr>
              </a:p>
            </p:txBody>
          </p:sp>
          <p:sp>
            <p:nvSpPr>
              <p:cNvPr id="607" name="Google Shape;607;p45"/>
              <p:cNvSpPr txBox="1"/>
              <p:nvPr/>
            </p:nvSpPr>
            <p:spPr>
              <a:xfrm>
                <a:off x="214727" y="4014930"/>
                <a:ext cx="6618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Stable</a:t>
                </a:r>
                <a:endParaRPr b="1">
                  <a:latin typeface="Calibri"/>
                  <a:ea typeface="Calibri"/>
                  <a:cs typeface="Calibri"/>
                  <a:sym typeface="Calibri"/>
                </a:endParaRPr>
              </a:p>
            </p:txBody>
          </p:sp>
          <p:sp>
            <p:nvSpPr>
              <p:cNvPr id="608" name="Google Shape;608;p45"/>
              <p:cNvSpPr txBox="1"/>
              <p:nvPr/>
            </p:nvSpPr>
            <p:spPr>
              <a:xfrm>
                <a:off x="952725" y="4010786"/>
                <a:ext cx="1041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4A86E8"/>
                    </a:solidFill>
                    <a:latin typeface="Calibri"/>
                    <a:ea typeface="Calibri"/>
                    <a:cs typeface="Calibri"/>
                    <a:sym typeface="Calibri"/>
                  </a:rPr>
                  <a:t>Oscillating</a:t>
                </a:r>
                <a:endParaRPr b="1">
                  <a:solidFill>
                    <a:srgbClr val="4A86E8"/>
                  </a:solidFill>
                  <a:latin typeface="Calibri"/>
                  <a:ea typeface="Calibri"/>
                  <a:cs typeface="Calibri"/>
                  <a:sym typeface="Calibri"/>
                </a:endParaRPr>
              </a:p>
            </p:txBody>
          </p:sp>
          <p:sp>
            <p:nvSpPr>
              <p:cNvPr id="609" name="Google Shape;609;p45"/>
              <p:cNvSpPr txBox="1"/>
              <p:nvPr/>
            </p:nvSpPr>
            <p:spPr>
              <a:xfrm>
                <a:off x="1943125" y="4008604"/>
                <a:ext cx="1041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Unstable</a:t>
                </a:r>
                <a:endParaRPr b="1">
                  <a:solidFill>
                    <a:srgbClr val="980000"/>
                  </a:solidFill>
                  <a:latin typeface="Calibri"/>
                  <a:ea typeface="Calibri"/>
                  <a:cs typeface="Calibri"/>
                  <a:sym typeface="Calibri"/>
                </a:endParaRPr>
              </a:p>
            </p:txBody>
          </p:sp>
          <p:sp>
            <p:nvSpPr>
              <p:cNvPr id="610" name="Google Shape;610;p45"/>
              <p:cNvSpPr txBox="1"/>
              <p:nvPr/>
            </p:nvSpPr>
            <p:spPr>
              <a:xfrm>
                <a:off x="-76202" y="4151025"/>
                <a:ext cx="342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0</a:t>
                </a:r>
                <a:endParaRPr b="1">
                  <a:latin typeface="Calibri"/>
                  <a:ea typeface="Calibri"/>
                  <a:cs typeface="Calibri"/>
                  <a:sym typeface="Calibri"/>
                </a:endParaRPr>
              </a:p>
            </p:txBody>
          </p:sp>
        </p:grpSp>
      </p:grpSp>
      <p:sp>
        <p:nvSpPr>
          <p:cNvPr id="611" name="Google Shape;611;p45"/>
          <p:cNvSpPr txBox="1"/>
          <p:nvPr/>
        </p:nvSpPr>
        <p:spPr>
          <a:xfrm>
            <a:off x="3682867" y="3497829"/>
            <a:ext cx="6222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Vd</a:t>
            </a:r>
            <a:endParaRPr b="1">
              <a:solidFill>
                <a:srgbClr val="980000"/>
              </a:solidFill>
              <a:latin typeface="Calibri"/>
              <a:ea typeface="Calibri"/>
              <a:cs typeface="Calibri"/>
              <a:sym typeface="Calibri"/>
            </a:endParaRPr>
          </a:p>
        </p:txBody>
      </p:sp>
      <p:grpSp>
        <p:nvGrpSpPr>
          <p:cNvPr id="612" name="Google Shape;612;p45"/>
          <p:cNvGrpSpPr/>
          <p:nvPr/>
        </p:nvGrpSpPr>
        <p:grpSpPr>
          <a:xfrm>
            <a:off x="102175" y="1416453"/>
            <a:ext cx="4034200" cy="2408772"/>
            <a:chOff x="102175" y="1416453"/>
            <a:chExt cx="4034200" cy="2408772"/>
          </a:xfrm>
        </p:grpSpPr>
        <p:grpSp>
          <p:nvGrpSpPr>
            <p:cNvPr id="613" name="Google Shape;613;p45"/>
            <p:cNvGrpSpPr/>
            <p:nvPr/>
          </p:nvGrpSpPr>
          <p:grpSpPr>
            <a:xfrm>
              <a:off x="102175" y="1416453"/>
              <a:ext cx="4034200" cy="2408772"/>
              <a:chOff x="102175" y="1949853"/>
              <a:chExt cx="4034200" cy="2408772"/>
            </a:xfrm>
          </p:grpSpPr>
          <p:pic>
            <p:nvPicPr>
              <p:cNvPr id="614" name="Google Shape;614;p45"/>
              <p:cNvPicPr preferRelativeResize="0"/>
              <p:nvPr/>
            </p:nvPicPr>
            <p:blipFill rotWithShape="1">
              <a:blip r:embed="rId4">
                <a:alphaModFix/>
              </a:blip>
              <a:srcRect l="4762" t="12694" r="10196"/>
              <a:stretch/>
            </p:blipFill>
            <p:spPr>
              <a:xfrm>
                <a:off x="102175" y="1949853"/>
                <a:ext cx="4025101" cy="2063371"/>
              </a:xfrm>
              <a:prstGeom prst="rect">
                <a:avLst/>
              </a:prstGeom>
              <a:noFill/>
              <a:ln>
                <a:noFill/>
              </a:ln>
            </p:spPr>
          </p:pic>
          <p:sp>
            <p:nvSpPr>
              <p:cNvPr id="615" name="Google Shape;615;p45"/>
              <p:cNvSpPr/>
              <p:nvPr/>
            </p:nvSpPr>
            <p:spPr>
              <a:xfrm>
                <a:off x="3587675" y="3535125"/>
                <a:ext cx="548700" cy="823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6" name="Google Shape;616;p45" descr="Eye close-up Free Icon"/>
              <p:cNvPicPr preferRelativeResize="0"/>
              <p:nvPr/>
            </p:nvPicPr>
            <p:blipFill>
              <a:blip r:embed="rId5">
                <a:alphaModFix/>
              </a:blip>
              <a:stretch>
                <a:fillRect/>
              </a:stretch>
            </p:blipFill>
            <p:spPr>
              <a:xfrm>
                <a:off x="3785700" y="3081600"/>
                <a:ext cx="239400" cy="239400"/>
              </a:xfrm>
              <a:prstGeom prst="rect">
                <a:avLst/>
              </a:prstGeom>
              <a:noFill/>
              <a:ln>
                <a:noFill/>
              </a:ln>
            </p:spPr>
          </p:pic>
          <p:pic>
            <p:nvPicPr>
              <p:cNvPr id="617" name="Google Shape;617;p45" descr="Eye close-up Free Icon"/>
              <p:cNvPicPr preferRelativeResize="0"/>
              <p:nvPr/>
            </p:nvPicPr>
            <p:blipFill>
              <a:blip r:embed="rId5">
                <a:alphaModFix/>
              </a:blip>
              <a:stretch>
                <a:fillRect/>
              </a:stretch>
            </p:blipFill>
            <p:spPr>
              <a:xfrm>
                <a:off x="2744725" y="2103200"/>
                <a:ext cx="239400" cy="239400"/>
              </a:xfrm>
              <a:prstGeom prst="rect">
                <a:avLst/>
              </a:prstGeom>
              <a:noFill/>
              <a:ln>
                <a:noFill/>
              </a:ln>
            </p:spPr>
          </p:pic>
          <p:pic>
            <p:nvPicPr>
              <p:cNvPr id="618" name="Google Shape;618;p45" descr="Eye close-up Free Icon"/>
              <p:cNvPicPr preferRelativeResize="0"/>
              <p:nvPr/>
            </p:nvPicPr>
            <p:blipFill>
              <a:blip r:embed="rId5">
                <a:alphaModFix/>
              </a:blip>
              <a:stretch>
                <a:fillRect/>
              </a:stretch>
            </p:blipFill>
            <p:spPr>
              <a:xfrm>
                <a:off x="140375" y="3088175"/>
                <a:ext cx="239400" cy="239400"/>
              </a:xfrm>
              <a:prstGeom prst="rect">
                <a:avLst/>
              </a:prstGeom>
              <a:noFill/>
              <a:ln>
                <a:noFill/>
              </a:ln>
            </p:spPr>
          </p:pic>
          <p:sp>
            <p:nvSpPr>
              <p:cNvPr id="619" name="Google Shape;619;p45"/>
              <p:cNvSpPr/>
              <p:nvPr/>
            </p:nvSpPr>
            <p:spPr>
              <a:xfrm>
                <a:off x="2221423" y="2377355"/>
                <a:ext cx="719100" cy="173700"/>
              </a:xfrm>
              <a:prstGeom prst="rect">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3269958" y="3322975"/>
                <a:ext cx="719100" cy="173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149626" y="3352174"/>
                <a:ext cx="803100" cy="1737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2" name="Google Shape;622;p45" descr="Display Free Icon"/>
            <p:cNvPicPr preferRelativeResize="0"/>
            <p:nvPr/>
          </p:nvPicPr>
          <p:blipFill>
            <a:blip r:embed="rId6">
              <a:alphaModFix/>
            </a:blip>
            <a:stretch>
              <a:fillRect/>
            </a:stretch>
          </p:blipFill>
          <p:spPr>
            <a:xfrm>
              <a:off x="3715483" y="3266925"/>
              <a:ext cx="293100" cy="2931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6"/>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628" name="Google Shape;628;p46"/>
          <p:cNvSpPr txBox="1">
            <a:spLocks noGrp="1"/>
          </p:cNvSpPr>
          <p:nvPr>
            <p:ph type="subTitle" idx="1"/>
          </p:nvPr>
        </p:nvSpPr>
        <p:spPr>
          <a:xfrm>
            <a:off x="0" y="4572750"/>
            <a:ext cx="90660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[1] Goldbeter, A. and Berridge, M.J. 1996. [2] Ingalls B. 2016</a:t>
            </a:r>
            <a:endParaRPr/>
          </a:p>
        </p:txBody>
      </p:sp>
      <p:sp>
        <p:nvSpPr>
          <p:cNvPr id="629" name="Google Shape;629;p46"/>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p46"/>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27</a:t>
            </a:fld>
            <a:endParaRPr/>
          </a:p>
        </p:txBody>
      </p:sp>
      <p:pic>
        <p:nvPicPr>
          <p:cNvPr id="631" name="Google Shape;631;p46"/>
          <p:cNvPicPr preferRelativeResize="0"/>
          <p:nvPr/>
        </p:nvPicPr>
        <p:blipFill rotWithShape="1">
          <a:blip r:embed="rId3">
            <a:alphaModFix/>
          </a:blip>
          <a:srcRect/>
          <a:stretch/>
        </p:blipFill>
        <p:spPr>
          <a:xfrm>
            <a:off x="4164925" y="1258125"/>
            <a:ext cx="4971924" cy="3314624"/>
          </a:xfrm>
          <a:prstGeom prst="rect">
            <a:avLst/>
          </a:prstGeom>
          <a:noFill/>
          <a:ln>
            <a:noFill/>
          </a:ln>
        </p:spPr>
      </p:pic>
      <p:sp>
        <p:nvSpPr>
          <p:cNvPr id="632" name="Google Shape;632;p46"/>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The PER clock doesn’t alway oscillates.</a:t>
            </a:r>
            <a:endParaRPr sz="2400" b="1">
              <a:solidFill>
                <a:srgbClr val="4A86E8"/>
              </a:solidFill>
            </a:endParaRPr>
          </a:p>
        </p:txBody>
      </p:sp>
      <p:grpSp>
        <p:nvGrpSpPr>
          <p:cNvPr id="633" name="Google Shape;633;p46"/>
          <p:cNvGrpSpPr/>
          <p:nvPr/>
        </p:nvGrpSpPr>
        <p:grpSpPr>
          <a:xfrm>
            <a:off x="457198" y="3856204"/>
            <a:ext cx="3522279" cy="923021"/>
            <a:chOff x="-76202" y="4008604"/>
            <a:chExt cx="3522279" cy="923021"/>
          </a:xfrm>
        </p:grpSpPr>
        <p:grpSp>
          <p:nvGrpSpPr>
            <p:cNvPr id="634" name="Google Shape;634;p46"/>
            <p:cNvGrpSpPr/>
            <p:nvPr/>
          </p:nvGrpSpPr>
          <p:grpSpPr>
            <a:xfrm>
              <a:off x="175778" y="4368625"/>
              <a:ext cx="3270300" cy="13800"/>
              <a:chOff x="148025" y="4292425"/>
              <a:chExt cx="3270300" cy="13800"/>
            </a:xfrm>
          </p:grpSpPr>
          <p:cxnSp>
            <p:nvCxnSpPr>
              <p:cNvPr id="635" name="Google Shape;635;p46"/>
              <p:cNvCxnSpPr/>
              <p:nvPr/>
            </p:nvCxnSpPr>
            <p:spPr>
              <a:xfrm>
                <a:off x="148025" y="4292425"/>
                <a:ext cx="3270300" cy="13800"/>
              </a:xfrm>
              <a:prstGeom prst="straightConnector1">
                <a:avLst/>
              </a:prstGeom>
              <a:noFill/>
              <a:ln w="76200" cap="flat" cmpd="sng">
                <a:solidFill>
                  <a:schemeClr val="dk2"/>
                </a:solidFill>
                <a:prstDash val="solid"/>
                <a:round/>
                <a:headEnd type="none" w="med" len="med"/>
                <a:tailEnd type="triangle" w="med" len="med"/>
              </a:ln>
            </p:spPr>
          </p:cxnSp>
          <p:cxnSp>
            <p:nvCxnSpPr>
              <p:cNvPr id="636" name="Google Shape;636;p46"/>
              <p:cNvCxnSpPr/>
              <p:nvPr/>
            </p:nvCxnSpPr>
            <p:spPr>
              <a:xfrm>
                <a:off x="927775" y="4299326"/>
                <a:ext cx="1068600" cy="0"/>
              </a:xfrm>
              <a:prstGeom prst="straightConnector1">
                <a:avLst/>
              </a:prstGeom>
              <a:noFill/>
              <a:ln w="76200" cap="flat" cmpd="sng">
                <a:solidFill>
                  <a:srgbClr val="4A86E8"/>
                </a:solidFill>
                <a:prstDash val="solid"/>
                <a:round/>
                <a:headEnd type="none" w="med" len="med"/>
                <a:tailEnd type="none" w="med" len="med"/>
              </a:ln>
            </p:spPr>
          </p:cxnSp>
          <p:cxnSp>
            <p:nvCxnSpPr>
              <p:cNvPr id="637" name="Google Shape;637;p46"/>
              <p:cNvCxnSpPr/>
              <p:nvPr/>
            </p:nvCxnSpPr>
            <p:spPr>
              <a:xfrm>
                <a:off x="1966725" y="4299325"/>
                <a:ext cx="947400" cy="6900"/>
              </a:xfrm>
              <a:prstGeom prst="straightConnector1">
                <a:avLst/>
              </a:prstGeom>
              <a:noFill/>
              <a:ln w="76200" cap="flat" cmpd="sng">
                <a:solidFill>
                  <a:srgbClr val="FF0000"/>
                </a:solidFill>
                <a:prstDash val="solid"/>
                <a:round/>
                <a:headEnd type="none" w="med" len="med"/>
                <a:tailEnd type="none" w="med" len="med"/>
              </a:ln>
            </p:spPr>
          </p:cxnSp>
        </p:grpSp>
        <p:grpSp>
          <p:nvGrpSpPr>
            <p:cNvPr id="638" name="Google Shape;638;p46"/>
            <p:cNvGrpSpPr/>
            <p:nvPr/>
          </p:nvGrpSpPr>
          <p:grpSpPr>
            <a:xfrm>
              <a:off x="-76202" y="4008604"/>
              <a:ext cx="3060327" cy="923021"/>
              <a:chOff x="-76202" y="4008604"/>
              <a:chExt cx="3060327" cy="923021"/>
            </a:xfrm>
          </p:grpSpPr>
          <p:sp>
            <p:nvSpPr>
              <p:cNvPr id="639" name="Google Shape;639;p46"/>
              <p:cNvSpPr txBox="1"/>
              <p:nvPr/>
            </p:nvSpPr>
            <p:spPr>
              <a:xfrm>
                <a:off x="564300" y="4358625"/>
                <a:ext cx="11565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0.45 uM/hr</a:t>
                </a:r>
                <a:endParaRPr>
                  <a:latin typeface="Calibri"/>
                  <a:ea typeface="Calibri"/>
                  <a:cs typeface="Calibri"/>
                  <a:sym typeface="Calibri"/>
                </a:endParaRPr>
              </a:p>
            </p:txBody>
          </p:sp>
          <p:sp>
            <p:nvSpPr>
              <p:cNvPr id="640" name="Google Shape;640;p46"/>
              <p:cNvSpPr txBox="1"/>
              <p:nvPr/>
            </p:nvSpPr>
            <p:spPr>
              <a:xfrm>
                <a:off x="1644600" y="4340872"/>
                <a:ext cx="11565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2.46 uM/hr</a:t>
                </a:r>
                <a:endParaRPr>
                  <a:latin typeface="Calibri"/>
                  <a:ea typeface="Calibri"/>
                  <a:cs typeface="Calibri"/>
                  <a:sym typeface="Calibri"/>
                </a:endParaRPr>
              </a:p>
            </p:txBody>
          </p:sp>
          <p:sp>
            <p:nvSpPr>
              <p:cNvPr id="641" name="Google Shape;641;p46"/>
              <p:cNvSpPr txBox="1"/>
              <p:nvPr/>
            </p:nvSpPr>
            <p:spPr>
              <a:xfrm>
                <a:off x="214727" y="4014930"/>
                <a:ext cx="6618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Stable</a:t>
                </a:r>
                <a:endParaRPr b="1">
                  <a:latin typeface="Calibri"/>
                  <a:ea typeface="Calibri"/>
                  <a:cs typeface="Calibri"/>
                  <a:sym typeface="Calibri"/>
                </a:endParaRPr>
              </a:p>
            </p:txBody>
          </p:sp>
          <p:sp>
            <p:nvSpPr>
              <p:cNvPr id="642" name="Google Shape;642;p46"/>
              <p:cNvSpPr txBox="1"/>
              <p:nvPr/>
            </p:nvSpPr>
            <p:spPr>
              <a:xfrm>
                <a:off x="952725" y="4010786"/>
                <a:ext cx="1041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4A86E8"/>
                    </a:solidFill>
                    <a:latin typeface="Calibri"/>
                    <a:ea typeface="Calibri"/>
                    <a:cs typeface="Calibri"/>
                    <a:sym typeface="Calibri"/>
                  </a:rPr>
                  <a:t>Oscillating</a:t>
                </a:r>
                <a:endParaRPr b="1">
                  <a:solidFill>
                    <a:srgbClr val="4A86E8"/>
                  </a:solidFill>
                  <a:latin typeface="Calibri"/>
                  <a:ea typeface="Calibri"/>
                  <a:cs typeface="Calibri"/>
                  <a:sym typeface="Calibri"/>
                </a:endParaRPr>
              </a:p>
            </p:txBody>
          </p:sp>
          <p:sp>
            <p:nvSpPr>
              <p:cNvPr id="643" name="Google Shape;643;p46"/>
              <p:cNvSpPr txBox="1"/>
              <p:nvPr/>
            </p:nvSpPr>
            <p:spPr>
              <a:xfrm>
                <a:off x="1943125" y="4008604"/>
                <a:ext cx="1041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Unstable</a:t>
                </a:r>
                <a:endParaRPr b="1">
                  <a:solidFill>
                    <a:srgbClr val="980000"/>
                  </a:solidFill>
                  <a:latin typeface="Calibri"/>
                  <a:ea typeface="Calibri"/>
                  <a:cs typeface="Calibri"/>
                  <a:sym typeface="Calibri"/>
                </a:endParaRPr>
              </a:p>
            </p:txBody>
          </p:sp>
          <p:sp>
            <p:nvSpPr>
              <p:cNvPr id="644" name="Google Shape;644;p46"/>
              <p:cNvSpPr txBox="1"/>
              <p:nvPr/>
            </p:nvSpPr>
            <p:spPr>
              <a:xfrm>
                <a:off x="-76202" y="4151025"/>
                <a:ext cx="342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0</a:t>
                </a:r>
                <a:endParaRPr b="1">
                  <a:latin typeface="Calibri"/>
                  <a:ea typeface="Calibri"/>
                  <a:cs typeface="Calibri"/>
                  <a:sym typeface="Calibri"/>
                </a:endParaRPr>
              </a:p>
            </p:txBody>
          </p:sp>
        </p:grpSp>
      </p:grpSp>
      <p:sp>
        <p:nvSpPr>
          <p:cNvPr id="645" name="Google Shape;645;p46"/>
          <p:cNvSpPr txBox="1"/>
          <p:nvPr/>
        </p:nvSpPr>
        <p:spPr>
          <a:xfrm>
            <a:off x="3682867" y="3497829"/>
            <a:ext cx="6222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Vd</a:t>
            </a:r>
            <a:endParaRPr b="1">
              <a:solidFill>
                <a:srgbClr val="980000"/>
              </a:solidFill>
              <a:latin typeface="Calibri"/>
              <a:ea typeface="Calibri"/>
              <a:cs typeface="Calibri"/>
              <a:sym typeface="Calibri"/>
            </a:endParaRPr>
          </a:p>
        </p:txBody>
      </p:sp>
      <p:grpSp>
        <p:nvGrpSpPr>
          <p:cNvPr id="646" name="Google Shape;646;p46"/>
          <p:cNvGrpSpPr/>
          <p:nvPr/>
        </p:nvGrpSpPr>
        <p:grpSpPr>
          <a:xfrm>
            <a:off x="102175" y="1416453"/>
            <a:ext cx="4034200" cy="2408772"/>
            <a:chOff x="102175" y="1416453"/>
            <a:chExt cx="4034200" cy="2408772"/>
          </a:xfrm>
        </p:grpSpPr>
        <p:grpSp>
          <p:nvGrpSpPr>
            <p:cNvPr id="647" name="Google Shape;647;p46"/>
            <p:cNvGrpSpPr/>
            <p:nvPr/>
          </p:nvGrpSpPr>
          <p:grpSpPr>
            <a:xfrm>
              <a:off x="102175" y="1416453"/>
              <a:ext cx="4034200" cy="2408772"/>
              <a:chOff x="102175" y="1949853"/>
              <a:chExt cx="4034200" cy="2408772"/>
            </a:xfrm>
          </p:grpSpPr>
          <p:pic>
            <p:nvPicPr>
              <p:cNvPr id="648" name="Google Shape;648;p46"/>
              <p:cNvPicPr preferRelativeResize="0"/>
              <p:nvPr/>
            </p:nvPicPr>
            <p:blipFill rotWithShape="1">
              <a:blip r:embed="rId4">
                <a:alphaModFix/>
              </a:blip>
              <a:srcRect l="4762" t="12694" r="10196"/>
              <a:stretch/>
            </p:blipFill>
            <p:spPr>
              <a:xfrm>
                <a:off x="102175" y="1949853"/>
                <a:ext cx="4025101" cy="2063371"/>
              </a:xfrm>
              <a:prstGeom prst="rect">
                <a:avLst/>
              </a:prstGeom>
              <a:noFill/>
              <a:ln>
                <a:noFill/>
              </a:ln>
            </p:spPr>
          </p:pic>
          <p:sp>
            <p:nvSpPr>
              <p:cNvPr id="649" name="Google Shape;649;p46"/>
              <p:cNvSpPr/>
              <p:nvPr/>
            </p:nvSpPr>
            <p:spPr>
              <a:xfrm>
                <a:off x="3587675" y="3535125"/>
                <a:ext cx="548700" cy="823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0" name="Google Shape;650;p46" descr="Eye close-up Free Icon"/>
              <p:cNvPicPr preferRelativeResize="0"/>
              <p:nvPr/>
            </p:nvPicPr>
            <p:blipFill>
              <a:blip r:embed="rId5">
                <a:alphaModFix/>
              </a:blip>
              <a:stretch>
                <a:fillRect/>
              </a:stretch>
            </p:blipFill>
            <p:spPr>
              <a:xfrm>
                <a:off x="3785700" y="3081600"/>
                <a:ext cx="239400" cy="239400"/>
              </a:xfrm>
              <a:prstGeom prst="rect">
                <a:avLst/>
              </a:prstGeom>
              <a:noFill/>
              <a:ln>
                <a:noFill/>
              </a:ln>
            </p:spPr>
          </p:pic>
          <p:pic>
            <p:nvPicPr>
              <p:cNvPr id="651" name="Google Shape;651;p46" descr="Eye close-up Free Icon"/>
              <p:cNvPicPr preferRelativeResize="0"/>
              <p:nvPr/>
            </p:nvPicPr>
            <p:blipFill>
              <a:blip r:embed="rId5">
                <a:alphaModFix/>
              </a:blip>
              <a:stretch>
                <a:fillRect/>
              </a:stretch>
            </p:blipFill>
            <p:spPr>
              <a:xfrm>
                <a:off x="2744725" y="2103200"/>
                <a:ext cx="239400" cy="239400"/>
              </a:xfrm>
              <a:prstGeom prst="rect">
                <a:avLst/>
              </a:prstGeom>
              <a:noFill/>
              <a:ln>
                <a:noFill/>
              </a:ln>
            </p:spPr>
          </p:pic>
          <p:pic>
            <p:nvPicPr>
              <p:cNvPr id="652" name="Google Shape;652;p46" descr="Eye close-up Free Icon"/>
              <p:cNvPicPr preferRelativeResize="0"/>
              <p:nvPr/>
            </p:nvPicPr>
            <p:blipFill>
              <a:blip r:embed="rId5">
                <a:alphaModFix/>
              </a:blip>
              <a:stretch>
                <a:fillRect/>
              </a:stretch>
            </p:blipFill>
            <p:spPr>
              <a:xfrm>
                <a:off x="140375" y="3088175"/>
                <a:ext cx="239400" cy="239400"/>
              </a:xfrm>
              <a:prstGeom prst="rect">
                <a:avLst/>
              </a:prstGeom>
              <a:noFill/>
              <a:ln>
                <a:noFill/>
              </a:ln>
            </p:spPr>
          </p:pic>
          <p:sp>
            <p:nvSpPr>
              <p:cNvPr id="653" name="Google Shape;653;p46"/>
              <p:cNvSpPr/>
              <p:nvPr/>
            </p:nvSpPr>
            <p:spPr>
              <a:xfrm>
                <a:off x="2221423" y="2377355"/>
                <a:ext cx="719100" cy="173700"/>
              </a:xfrm>
              <a:prstGeom prst="rect">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p:nvPr/>
            </p:nvSpPr>
            <p:spPr>
              <a:xfrm>
                <a:off x="3269958" y="3322975"/>
                <a:ext cx="719100" cy="173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6"/>
              <p:cNvSpPr/>
              <p:nvPr/>
            </p:nvSpPr>
            <p:spPr>
              <a:xfrm>
                <a:off x="149626" y="3352174"/>
                <a:ext cx="803100" cy="1737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6" name="Google Shape;656;p46" descr="Display Free Icon"/>
            <p:cNvPicPr preferRelativeResize="0"/>
            <p:nvPr/>
          </p:nvPicPr>
          <p:blipFill>
            <a:blip r:embed="rId6">
              <a:alphaModFix/>
            </a:blip>
            <a:stretch>
              <a:fillRect/>
            </a:stretch>
          </p:blipFill>
          <p:spPr>
            <a:xfrm>
              <a:off x="3715483" y="3266925"/>
              <a:ext cx="293100" cy="2931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7"/>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662" name="Google Shape;662;p47"/>
          <p:cNvSpPr txBox="1">
            <a:spLocks noGrp="1"/>
          </p:cNvSpPr>
          <p:nvPr>
            <p:ph type="subTitle" idx="1"/>
          </p:nvPr>
        </p:nvSpPr>
        <p:spPr>
          <a:xfrm>
            <a:off x="0" y="4572750"/>
            <a:ext cx="90660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[1] Goldbeter, A. and Berridge, M.J. 1996. [2] Ingalls B. 2016</a:t>
            </a:r>
            <a:endParaRPr/>
          </a:p>
        </p:txBody>
      </p:sp>
      <p:sp>
        <p:nvSpPr>
          <p:cNvPr id="663" name="Google Shape;663;p47"/>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4" name="Google Shape;664;p47"/>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28</a:t>
            </a:fld>
            <a:endParaRPr/>
          </a:p>
        </p:txBody>
      </p:sp>
      <p:pic>
        <p:nvPicPr>
          <p:cNvPr id="665" name="Google Shape;665;p47"/>
          <p:cNvPicPr preferRelativeResize="0"/>
          <p:nvPr/>
        </p:nvPicPr>
        <p:blipFill>
          <a:blip r:embed="rId3">
            <a:alphaModFix/>
          </a:blip>
          <a:stretch>
            <a:fillRect/>
          </a:stretch>
        </p:blipFill>
        <p:spPr>
          <a:xfrm>
            <a:off x="4164925" y="1258125"/>
            <a:ext cx="4971924" cy="3314624"/>
          </a:xfrm>
          <a:prstGeom prst="rect">
            <a:avLst/>
          </a:prstGeom>
          <a:noFill/>
          <a:ln>
            <a:noFill/>
          </a:ln>
        </p:spPr>
      </p:pic>
      <p:sp>
        <p:nvSpPr>
          <p:cNvPr id="666" name="Google Shape;666;p47"/>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The PER clock doesn’t alway oscillates.</a:t>
            </a:r>
            <a:endParaRPr sz="2400" b="1">
              <a:solidFill>
                <a:srgbClr val="4A86E8"/>
              </a:solidFill>
            </a:endParaRPr>
          </a:p>
        </p:txBody>
      </p:sp>
      <p:grpSp>
        <p:nvGrpSpPr>
          <p:cNvPr id="667" name="Google Shape;667;p47"/>
          <p:cNvGrpSpPr/>
          <p:nvPr/>
        </p:nvGrpSpPr>
        <p:grpSpPr>
          <a:xfrm>
            <a:off x="457198" y="3856204"/>
            <a:ext cx="3522279" cy="923021"/>
            <a:chOff x="-76202" y="4008604"/>
            <a:chExt cx="3522279" cy="923021"/>
          </a:xfrm>
        </p:grpSpPr>
        <p:grpSp>
          <p:nvGrpSpPr>
            <p:cNvPr id="668" name="Google Shape;668;p47"/>
            <p:cNvGrpSpPr/>
            <p:nvPr/>
          </p:nvGrpSpPr>
          <p:grpSpPr>
            <a:xfrm>
              <a:off x="175778" y="4368625"/>
              <a:ext cx="3270300" cy="13800"/>
              <a:chOff x="148025" y="4292425"/>
              <a:chExt cx="3270300" cy="13800"/>
            </a:xfrm>
          </p:grpSpPr>
          <p:cxnSp>
            <p:nvCxnSpPr>
              <p:cNvPr id="669" name="Google Shape;669;p47"/>
              <p:cNvCxnSpPr/>
              <p:nvPr/>
            </p:nvCxnSpPr>
            <p:spPr>
              <a:xfrm>
                <a:off x="148025" y="4292425"/>
                <a:ext cx="3270300" cy="13800"/>
              </a:xfrm>
              <a:prstGeom prst="straightConnector1">
                <a:avLst/>
              </a:prstGeom>
              <a:noFill/>
              <a:ln w="76200" cap="flat" cmpd="sng">
                <a:solidFill>
                  <a:schemeClr val="dk2"/>
                </a:solidFill>
                <a:prstDash val="solid"/>
                <a:round/>
                <a:headEnd type="none" w="med" len="med"/>
                <a:tailEnd type="triangle" w="med" len="med"/>
              </a:ln>
            </p:spPr>
          </p:cxnSp>
          <p:cxnSp>
            <p:nvCxnSpPr>
              <p:cNvPr id="670" name="Google Shape;670;p47"/>
              <p:cNvCxnSpPr/>
              <p:nvPr/>
            </p:nvCxnSpPr>
            <p:spPr>
              <a:xfrm>
                <a:off x="927775" y="4299326"/>
                <a:ext cx="1068600" cy="0"/>
              </a:xfrm>
              <a:prstGeom prst="straightConnector1">
                <a:avLst/>
              </a:prstGeom>
              <a:noFill/>
              <a:ln w="76200" cap="flat" cmpd="sng">
                <a:solidFill>
                  <a:srgbClr val="4A86E8"/>
                </a:solidFill>
                <a:prstDash val="solid"/>
                <a:round/>
                <a:headEnd type="none" w="med" len="med"/>
                <a:tailEnd type="none" w="med" len="med"/>
              </a:ln>
            </p:spPr>
          </p:cxnSp>
          <p:cxnSp>
            <p:nvCxnSpPr>
              <p:cNvPr id="671" name="Google Shape;671;p47"/>
              <p:cNvCxnSpPr/>
              <p:nvPr/>
            </p:nvCxnSpPr>
            <p:spPr>
              <a:xfrm>
                <a:off x="1966725" y="4299325"/>
                <a:ext cx="947400" cy="6900"/>
              </a:xfrm>
              <a:prstGeom prst="straightConnector1">
                <a:avLst/>
              </a:prstGeom>
              <a:noFill/>
              <a:ln w="76200" cap="flat" cmpd="sng">
                <a:solidFill>
                  <a:srgbClr val="FF0000"/>
                </a:solidFill>
                <a:prstDash val="solid"/>
                <a:round/>
                <a:headEnd type="none" w="med" len="med"/>
                <a:tailEnd type="none" w="med" len="med"/>
              </a:ln>
            </p:spPr>
          </p:cxnSp>
        </p:grpSp>
        <p:grpSp>
          <p:nvGrpSpPr>
            <p:cNvPr id="672" name="Google Shape;672;p47"/>
            <p:cNvGrpSpPr/>
            <p:nvPr/>
          </p:nvGrpSpPr>
          <p:grpSpPr>
            <a:xfrm>
              <a:off x="-76202" y="4008604"/>
              <a:ext cx="3060327" cy="923021"/>
              <a:chOff x="-76202" y="4008604"/>
              <a:chExt cx="3060327" cy="923021"/>
            </a:xfrm>
          </p:grpSpPr>
          <p:sp>
            <p:nvSpPr>
              <p:cNvPr id="673" name="Google Shape;673;p47"/>
              <p:cNvSpPr txBox="1"/>
              <p:nvPr/>
            </p:nvSpPr>
            <p:spPr>
              <a:xfrm>
                <a:off x="564300" y="4358625"/>
                <a:ext cx="11565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0.45 uM/hr</a:t>
                </a:r>
                <a:endParaRPr>
                  <a:latin typeface="Calibri"/>
                  <a:ea typeface="Calibri"/>
                  <a:cs typeface="Calibri"/>
                  <a:sym typeface="Calibri"/>
                </a:endParaRPr>
              </a:p>
            </p:txBody>
          </p:sp>
          <p:sp>
            <p:nvSpPr>
              <p:cNvPr id="674" name="Google Shape;674;p47"/>
              <p:cNvSpPr txBox="1"/>
              <p:nvPr/>
            </p:nvSpPr>
            <p:spPr>
              <a:xfrm>
                <a:off x="1644600" y="4340872"/>
                <a:ext cx="11565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2.46 uM/hr</a:t>
                </a:r>
                <a:endParaRPr>
                  <a:latin typeface="Calibri"/>
                  <a:ea typeface="Calibri"/>
                  <a:cs typeface="Calibri"/>
                  <a:sym typeface="Calibri"/>
                </a:endParaRPr>
              </a:p>
            </p:txBody>
          </p:sp>
          <p:sp>
            <p:nvSpPr>
              <p:cNvPr id="675" name="Google Shape;675;p47"/>
              <p:cNvSpPr txBox="1"/>
              <p:nvPr/>
            </p:nvSpPr>
            <p:spPr>
              <a:xfrm>
                <a:off x="214727" y="4014930"/>
                <a:ext cx="6618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Stable</a:t>
                </a:r>
                <a:endParaRPr b="1">
                  <a:latin typeface="Calibri"/>
                  <a:ea typeface="Calibri"/>
                  <a:cs typeface="Calibri"/>
                  <a:sym typeface="Calibri"/>
                </a:endParaRPr>
              </a:p>
            </p:txBody>
          </p:sp>
          <p:sp>
            <p:nvSpPr>
              <p:cNvPr id="676" name="Google Shape;676;p47"/>
              <p:cNvSpPr txBox="1"/>
              <p:nvPr/>
            </p:nvSpPr>
            <p:spPr>
              <a:xfrm>
                <a:off x="952725" y="4010786"/>
                <a:ext cx="1041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4A86E8"/>
                    </a:solidFill>
                    <a:latin typeface="Calibri"/>
                    <a:ea typeface="Calibri"/>
                    <a:cs typeface="Calibri"/>
                    <a:sym typeface="Calibri"/>
                  </a:rPr>
                  <a:t>Oscillating</a:t>
                </a:r>
                <a:endParaRPr b="1">
                  <a:solidFill>
                    <a:srgbClr val="4A86E8"/>
                  </a:solidFill>
                  <a:latin typeface="Calibri"/>
                  <a:ea typeface="Calibri"/>
                  <a:cs typeface="Calibri"/>
                  <a:sym typeface="Calibri"/>
                </a:endParaRPr>
              </a:p>
            </p:txBody>
          </p:sp>
          <p:sp>
            <p:nvSpPr>
              <p:cNvPr id="677" name="Google Shape;677;p47"/>
              <p:cNvSpPr txBox="1"/>
              <p:nvPr/>
            </p:nvSpPr>
            <p:spPr>
              <a:xfrm>
                <a:off x="1943125" y="4008604"/>
                <a:ext cx="1041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Unstable</a:t>
                </a:r>
                <a:endParaRPr b="1">
                  <a:solidFill>
                    <a:srgbClr val="980000"/>
                  </a:solidFill>
                  <a:latin typeface="Calibri"/>
                  <a:ea typeface="Calibri"/>
                  <a:cs typeface="Calibri"/>
                  <a:sym typeface="Calibri"/>
                </a:endParaRPr>
              </a:p>
            </p:txBody>
          </p:sp>
          <p:sp>
            <p:nvSpPr>
              <p:cNvPr id="678" name="Google Shape;678;p47"/>
              <p:cNvSpPr txBox="1"/>
              <p:nvPr/>
            </p:nvSpPr>
            <p:spPr>
              <a:xfrm>
                <a:off x="-76202" y="4151025"/>
                <a:ext cx="342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0</a:t>
                </a:r>
                <a:endParaRPr b="1">
                  <a:latin typeface="Calibri"/>
                  <a:ea typeface="Calibri"/>
                  <a:cs typeface="Calibri"/>
                  <a:sym typeface="Calibri"/>
                </a:endParaRPr>
              </a:p>
            </p:txBody>
          </p:sp>
        </p:grpSp>
      </p:grpSp>
      <p:sp>
        <p:nvSpPr>
          <p:cNvPr id="679" name="Google Shape;679;p47"/>
          <p:cNvSpPr txBox="1"/>
          <p:nvPr/>
        </p:nvSpPr>
        <p:spPr>
          <a:xfrm>
            <a:off x="3682867" y="3497829"/>
            <a:ext cx="6222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Vd</a:t>
            </a:r>
            <a:endParaRPr b="1">
              <a:solidFill>
                <a:srgbClr val="980000"/>
              </a:solidFill>
              <a:latin typeface="Calibri"/>
              <a:ea typeface="Calibri"/>
              <a:cs typeface="Calibri"/>
              <a:sym typeface="Calibri"/>
            </a:endParaRPr>
          </a:p>
        </p:txBody>
      </p:sp>
      <p:grpSp>
        <p:nvGrpSpPr>
          <p:cNvPr id="680" name="Google Shape;680;p47"/>
          <p:cNvGrpSpPr/>
          <p:nvPr/>
        </p:nvGrpSpPr>
        <p:grpSpPr>
          <a:xfrm>
            <a:off x="102175" y="1416453"/>
            <a:ext cx="4034200" cy="2408772"/>
            <a:chOff x="102175" y="1416453"/>
            <a:chExt cx="4034200" cy="2408772"/>
          </a:xfrm>
        </p:grpSpPr>
        <p:grpSp>
          <p:nvGrpSpPr>
            <p:cNvPr id="681" name="Google Shape;681;p47"/>
            <p:cNvGrpSpPr/>
            <p:nvPr/>
          </p:nvGrpSpPr>
          <p:grpSpPr>
            <a:xfrm>
              <a:off x="102175" y="1416453"/>
              <a:ext cx="4034200" cy="2408772"/>
              <a:chOff x="102175" y="1949853"/>
              <a:chExt cx="4034200" cy="2408772"/>
            </a:xfrm>
          </p:grpSpPr>
          <p:pic>
            <p:nvPicPr>
              <p:cNvPr id="682" name="Google Shape;682;p47"/>
              <p:cNvPicPr preferRelativeResize="0"/>
              <p:nvPr/>
            </p:nvPicPr>
            <p:blipFill rotWithShape="1">
              <a:blip r:embed="rId4">
                <a:alphaModFix/>
              </a:blip>
              <a:srcRect l="4762" t="12694" r="10196"/>
              <a:stretch/>
            </p:blipFill>
            <p:spPr>
              <a:xfrm>
                <a:off x="102175" y="1949853"/>
                <a:ext cx="4025101" cy="2063371"/>
              </a:xfrm>
              <a:prstGeom prst="rect">
                <a:avLst/>
              </a:prstGeom>
              <a:noFill/>
              <a:ln>
                <a:noFill/>
              </a:ln>
            </p:spPr>
          </p:pic>
          <p:sp>
            <p:nvSpPr>
              <p:cNvPr id="683" name="Google Shape;683;p47"/>
              <p:cNvSpPr/>
              <p:nvPr/>
            </p:nvSpPr>
            <p:spPr>
              <a:xfrm>
                <a:off x="3587675" y="3535125"/>
                <a:ext cx="548700" cy="823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4" name="Google Shape;684;p47" descr="Eye close-up Free Icon"/>
              <p:cNvPicPr preferRelativeResize="0"/>
              <p:nvPr/>
            </p:nvPicPr>
            <p:blipFill>
              <a:blip r:embed="rId5">
                <a:alphaModFix/>
              </a:blip>
              <a:stretch>
                <a:fillRect/>
              </a:stretch>
            </p:blipFill>
            <p:spPr>
              <a:xfrm>
                <a:off x="3785700" y="3081600"/>
                <a:ext cx="239400" cy="239400"/>
              </a:xfrm>
              <a:prstGeom prst="rect">
                <a:avLst/>
              </a:prstGeom>
              <a:noFill/>
              <a:ln>
                <a:noFill/>
              </a:ln>
            </p:spPr>
          </p:pic>
          <p:pic>
            <p:nvPicPr>
              <p:cNvPr id="685" name="Google Shape;685;p47" descr="Eye close-up Free Icon"/>
              <p:cNvPicPr preferRelativeResize="0"/>
              <p:nvPr/>
            </p:nvPicPr>
            <p:blipFill>
              <a:blip r:embed="rId5">
                <a:alphaModFix/>
              </a:blip>
              <a:stretch>
                <a:fillRect/>
              </a:stretch>
            </p:blipFill>
            <p:spPr>
              <a:xfrm>
                <a:off x="2744725" y="2103200"/>
                <a:ext cx="239400" cy="239400"/>
              </a:xfrm>
              <a:prstGeom prst="rect">
                <a:avLst/>
              </a:prstGeom>
              <a:noFill/>
              <a:ln>
                <a:noFill/>
              </a:ln>
            </p:spPr>
          </p:pic>
          <p:pic>
            <p:nvPicPr>
              <p:cNvPr id="686" name="Google Shape;686;p47" descr="Eye close-up Free Icon"/>
              <p:cNvPicPr preferRelativeResize="0"/>
              <p:nvPr/>
            </p:nvPicPr>
            <p:blipFill>
              <a:blip r:embed="rId5">
                <a:alphaModFix/>
              </a:blip>
              <a:stretch>
                <a:fillRect/>
              </a:stretch>
            </p:blipFill>
            <p:spPr>
              <a:xfrm>
                <a:off x="140375" y="3088175"/>
                <a:ext cx="239400" cy="239400"/>
              </a:xfrm>
              <a:prstGeom prst="rect">
                <a:avLst/>
              </a:prstGeom>
              <a:noFill/>
              <a:ln>
                <a:noFill/>
              </a:ln>
            </p:spPr>
          </p:pic>
          <p:sp>
            <p:nvSpPr>
              <p:cNvPr id="687" name="Google Shape;687;p47"/>
              <p:cNvSpPr/>
              <p:nvPr/>
            </p:nvSpPr>
            <p:spPr>
              <a:xfrm>
                <a:off x="2221423" y="2377355"/>
                <a:ext cx="719100" cy="173700"/>
              </a:xfrm>
              <a:prstGeom prst="rect">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3269958" y="3322975"/>
                <a:ext cx="719100" cy="173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149626" y="3352174"/>
                <a:ext cx="803100" cy="1737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47" descr="Display Free Icon"/>
            <p:cNvPicPr preferRelativeResize="0"/>
            <p:nvPr/>
          </p:nvPicPr>
          <p:blipFill>
            <a:blip r:embed="rId6">
              <a:alphaModFix/>
            </a:blip>
            <a:stretch>
              <a:fillRect/>
            </a:stretch>
          </p:blipFill>
          <p:spPr>
            <a:xfrm>
              <a:off x="3715483" y="3266925"/>
              <a:ext cx="293100" cy="2931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8"/>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696" name="Google Shape;696;p48"/>
          <p:cNvSpPr txBox="1">
            <a:spLocks noGrp="1"/>
          </p:cNvSpPr>
          <p:nvPr>
            <p:ph type="subTitle" idx="1"/>
          </p:nvPr>
        </p:nvSpPr>
        <p:spPr>
          <a:xfrm>
            <a:off x="0" y="4572750"/>
            <a:ext cx="90660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[1] Goldbeter, A. and Berridge, M.J. 1996. [2] Ingalls B. 2016</a:t>
            </a:r>
            <a:endParaRPr/>
          </a:p>
        </p:txBody>
      </p:sp>
      <p:sp>
        <p:nvSpPr>
          <p:cNvPr id="697" name="Google Shape;697;p48"/>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p48"/>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29</a:t>
            </a:fld>
            <a:endParaRPr/>
          </a:p>
        </p:txBody>
      </p:sp>
      <p:sp>
        <p:nvSpPr>
          <p:cNvPr id="699" name="Google Shape;699;p48"/>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The PER clock doesn’t alway oscillates.</a:t>
            </a:r>
            <a:endParaRPr sz="2400" b="1">
              <a:solidFill>
                <a:srgbClr val="4A86E8"/>
              </a:solidFill>
            </a:endParaRPr>
          </a:p>
        </p:txBody>
      </p:sp>
      <p:grpSp>
        <p:nvGrpSpPr>
          <p:cNvPr id="700" name="Google Shape;700;p48"/>
          <p:cNvGrpSpPr/>
          <p:nvPr/>
        </p:nvGrpSpPr>
        <p:grpSpPr>
          <a:xfrm>
            <a:off x="457198" y="3856204"/>
            <a:ext cx="3522279" cy="923021"/>
            <a:chOff x="-76202" y="4008604"/>
            <a:chExt cx="3522279" cy="923021"/>
          </a:xfrm>
        </p:grpSpPr>
        <p:grpSp>
          <p:nvGrpSpPr>
            <p:cNvPr id="701" name="Google Shape;701;p48"/>
            <p:cNvGrpSpPr/>
            <p:nvPr/>
          </p:nvGrpSpPr>
          <p:grpSpPr>
            <a:xfrm>
              <a:off x="175778" y="4368625"/>
              <a:ext cx="3270300" cy="13800"/>
              <a:chOff x="148025" y="4292425"/>
              <a:chExt cx="3270300" cy="13800"/>
            </a:xfrm>
          </p:grpSpPr>
          <p:cxnSp>
            <p:nvCxnSpPr>
              <p:cNvPr id="702" name="Google Shape;702;p48"/>
              <p:cNvCxnSpPr/>
              <p:nvPr/>
            </p:nvCxnSpPr>
            <p:spPr>
              <a:xfrm>
                <a:off x="148025" y="4292425"/>
                <a:ext cx="3270300" cy="13800"/>
              </a:xfrm>
              <a:prstGeom prst="straightConnector1">
                <a:avLst/>
              </a:prstGeom>
              <a:noFill/>
              <a:ln w="76200" cap="flat" cmpd="sng">
                <a:solidFill>
                  <a:schemeClr val="dk2"/>
                </a:solidFill>
                <a:prstDash val="solid"/>
                <a:round/>
                <a:headEnd type="none" w="med" len="med"/>
                <a:tailEnd type="triangle" w="med" len="med"/>
              </a:ln>
            </p:spPr>
          </p:cxnSp>
          <p:cxnSp>
            <p:nvCxnSpPr>
              <p:cNvPr id="703" name="Google Shape;703;p48"/>
              <p:cNvCxnSpPr/>
              <p:nvPr/>
            </p:nvCxnSpPr>
            <p:spPr>
              <a:xfrm>
                <a:off x="927775" y="4299326"/>
                <a:ext cx="1068600" cy="0"/>
              </a:xfrm>
              <a:prstGeom prst="straightConnector1">
                <a:avLst/>
              </a:prstGeom>
              <a:noFill/>
              <a:ln w="76200" cap="flat" cmpd="sng">
                <a:solidFill>
                  <a:srgbClr val="4A86E8"/>
                </a:solidFill>
                <a:prstDash val="solid"/>
                <a:round/>
                <a:headEnd type="none" w="med" len="med"/>
                <a:tailEnd type="none" w="med" len="med"/>
              </a:ln>
            </p:spPr>
          </p:cxnSp>
          <p:cxnSp>
            <p:nvCxnSpPr>
              <p:cNvPr id="704" name="Google Shape;704;p48"/>
              <p:cNvCxnSpPr/>
              <p:nvPr/>
            </p:nvCxnSpPr>
            <p:spPr>
              <a:xfrm>
                <a:off x="1966725" y="4299325"/>
                <a:ext cx="947400" cy="6900"/>
              </a:xfrm>
              <a:prstGeom prst="straightConnector1">
                <a:avLst/>
              </a:prstGeom>
              <a:noFill/>
              <a:ln w="76200" cap="flat" cmpd="sng">
                <a:solidFill>
                  <a:srgbClr val="FF0000"/>
                </a:solidFill>
                <a:prstDash val="solid"/>
                <a:round/>
                <a:headEnd type="none" w="med" len="med"/>
                <a:tailEnd type="none" w="med" len="med"/>
              </a:ln>
            </p:spPr>
          </p:cxnSp>
        </p:grpSp>
        <p:grpSp>
          <p:nvGrpSpPr>
            <p:cNvPr id="705" name="Google Shape;705;p48"/>
            <p:cNvGrpSpPr/>
            <p:nvPr/>
          </p:nvGrpSpPr>
          <p:grpSpPr>
            <a:xfrm>
              <a:off x="-76202" y="4008604"/>
              <a:ext cx="3060327" cy="923021"/>
              <a:chOff x="-76202" y="4008604"/>
              <a:chExt cx="3060327" cy="923021"/>
            </a:xfrm>
          </p:grpSpPr>
          <p:sp>
            <p:nvSpPr>
              <p:cNvPr id="706" name="Google Shape;706;p48"/>
              <p:cNvSpPr txBox="1"/>
              <p:nvPr/>
            </p:nvSpPr>
            <p:spPr>
              <a:xfrm>
                <a:off x="564300" y="4358625"/>
                <a:ext cx="11565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0.45 uM/hr</a:t>
                </a:r>
                <a:endParaRPr>
                  <a:latin typeface="Calibri"/>
                  <a:ea typeface="Calibri"/>
                  <a:cs typeface="Calibri"/>
                  <a:sym typeface="Calibri"/>
                </a:endParaRPr>
              </a:p>
            </p:txBody>
          </p:sp>
          <p:sp>
            <p:nvSpPr>
              <p:cNvPr id="707" name="Google Shape;707;p48"/>
              <p:cNvSpPr txBox="1"/>
              <p:nvPr/>
            </p:nvSpPr>
            <p:spPr>
              <a:xfrm>
                <a:off x="1644600" y="4340872"/>
                <a:ext cx="11565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2.46 uM/hr</a:t>
                </a:r>
                <a:endParaRPr>
                  <a:latin typeface="Calibri"/>
                  <a:ea typeface="Calibri"/>
                  <a:cs typeface="Calibri"/>
                  <a:sym typeface="Calibri"/>
                </a:endParaRPr>
              </a:p>
            </p:txBody>
          </p:sp>
          <p:sp>
            <p:nvSpPr>
              <p:cNvPr id="708" name="Google Shape;708;p48"/>
              <p:cNvSpPr txBox="1"/>
              <p:nvPr/>
            </p:nvSpPr>
            <p:spPr>
              <a:xfrm>
                <a:off x="214727" y="4014930"/>
                <a:ext cx="6618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Stable</a:t>
                </a:r>
                <a:endParaRPr b="1">
                  <a:latin typeface="Calibri"/>
                  <a:ea typeface="Calibri"/>
                  <a:cs typeface="Calibri"/>
                  <a:sym typeface="Calibri"/>
                </a:endParaRPr>
              </a:p>
            </p:txBody>
          </p:sp>
          <p:sp>
            <p:nvSpPr>
              <p:cNvPr id="709" name="Google Shape;709;p48"/>
              <p:cNvSpPr txBox="1"/>
              <p:nvPr/>
            </p:nvSpPr>
            <p:spPr>
              <a:xfrm>
                <a:off x="952725" y="4010786"/>
                <a:ext cx="1041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4A86E8"/>
                    </a:solidFill>
                    <a:latin typeface="Calibri"/>
                    <a:ea typeface="Calibri"/>
                    <a:cs typeface="Calibri"/>
                    <a:sym typeface="Calibri"/>
                  </a:rPr>
                  <a:t>Oscillating</a:t>
                </a:r>
                <a:endParaRPr b="1">
                  <a:solidFill>
                    <a:srgbClr val="4A86E8"/>
                  </a:solidFill>
                  <a:latin typeface="Calibri"/>
                  <a:ea typeface="Calibri"/>
                  <a:cs typeface="Calibri"/>
                  <a:sym typeface="Calibri"/>
                </a:endParaRPr>
              </a:p>
            </p:txBody>
          </p:sp>
          <p:sp>
            <p:nvSpPr>
              <p:cNvPr id="710" name="Google Shape;710;p48"/>
              <p:cNvSpPr txBox="1"/>
              <p:nvPr/>
            </p:nvSpPr>
            <p:spPr>
              <a:xfrm>
                <a:off x="1943125" y="4008604"/>
                <a:ext cx="1041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Unstable</a:t>
                </a:r>
                <a:endParaRPr b="1">
                  <a:solidFill>
                    <a:srgbClr val="980000"/>
                  </a:solidFill>
                  <a:latin typeface="Calibri"/>
                  <a:ea typeface="Calibri"/>
                  <a:cs typeface="Calibri"/>
                  <a:sym typeface="Calibri"/>
                </a:endParaRPr>
              </a:p>
            </p:txBody>
          </p:sp>
          <p:sp>
            <p:nvSpPr>
              <p:cNvPr id="711" name="Google Shape;711;p48"/>
              <p:cNvSpPr txBox="1"/>
              <p:nvPr/>
            </p:nvSpPr>
            <p:spPr>
              <a:xfrm>
                <a:off x="-76202" y="4151025"/>
                <a:ext cx="342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0</a:t>
                </a:r>
                <a:endParaRPr b="1">
                  <a:latin typeface="Calibri"/>
                  <a:ea typeface="Calibri"/>
                  <a:cs typeface="Calibri"/>
                  <a:sym typeface="Calibri"/>
                </a:endParaRPr>
              </a:p>
            </p:txBody>
          </p:sp>
        </p:grpSp>
      </p:grpSp>
      <p:sp>
        <p:nvSpPr>
          <p:cNvPr id="712" name="Google Shape;712;p48"/>
          <p:cNvSpPr txBox="1"/>
          <p:nvPr/>
        </p:nvSpPr>
        <p:spPr>
          <a:xfrm>
            <a:off x="3682867" y="3497829"/>
            <a:ext cx="6222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solidFill>
                  <a:srgbClr val="980000"/>
                </a:solidFill>
                <a:latin typeface="Calibri"/>
                <a:ea typeface="Calibri"/>
                <a:cs typeface="Calibri"/>
                <a:sym typeface="Calibri"/>
              </a:rPr>
              <a:t>Vd</a:t>
            </a:r>
            <a:endParaRPr b="1">
              <a:solidFill>
                <a:srgbClr val="980000"/>
              </a:solidFill>
              <a:latin typeface="Calibri"/>
              <a:ea typeface="Calibri"/>
              <a:cs typeface="Calibri"/>
              <a:sym typeface="Calibri"/>
            </a:endParaRPr>
          </a:p>
        </p:txBody>
      </p:sp>
      <p:grpSp>
        <p:nvGrpSpPr>
          <p:cNvPr id="713" name="Google Shape;713;p48"/>
          <p:cNvGrpSpPr/>
          <p:nvPr/>
        </p:nvGrpSpPr>
        <p:grpSpPr>
          <a:xfrm>
            <a:off x="102175" y="1416453"/>
            <a:ext cx="4034200" cy="2408772"/>
            <a:chOff x="102175" y="1416453"/>
            <a:chExt cx="4034200" cy="2408772"/>
          </a:xfrm>
        </p:grpSpPr>
        <p:grpSp>
          <p:nvGrpSpPr>
            <p:cNvPr id="714" name="Google Shape;714;p48"/>
            <p:cNvGrpSpPr/>
            <p:nvPr/>
          </p:nvGrpSpPr>
          <p:grpSpPr>
            <a:xfrm>
              <a:off x="102175" y="1416453"/>
              <a:ext cx="4034200" cy="2408772"/>
              <a:chOff x="102175" y="1949853"/>
              <a:chExt cx="4034200" cy="2408772"/>
            </a:xfrm>
          </p:grpSpPr>
          <p:pic>
            <p:nvPicPr>
              <p:cNvPr id="715" name="Google Shape;715;p48"/>
              <p:cNvPicPr preferRelativeResize="0"/>
              <p:nvPr/>
            </p:nvPicPr>
            <p:blipFill rotWithShape="1">
              <a:blip r:embed="rId3">
                <a:alphaModFix/>
              </a:blip>
              <a:srcRect l="4762" t="12694" r="10196"/>
              <a:stretch/>
            </p:blipFill>
            <p:spPr>
              <a:xfrm>
                <a:off x="102175" y="1949853"/>
                <a:ext cx="4025101" cy="2063371"/>
              </a:xfrm>
              <a:prstGeom prst="rect">
                <a:avLst/>
              </a:prstGeom>
              <a:noFill/>
              <a:ln>
                <a:noFill/>
              </a:ln>
            </p:spPr>
          </p:pic>
          <p:sp>
            <p:nvSpPr>
              <p:cNvPr id="716" name="Google Shape;716;p48"/>
              <p:cNvSpPr/>
              <p:nvPr/>
            </p:nvSpPr>
            <p:spPr>
              <a:xfrm>
                <a:off x="3587675" y="3535125"/>
                <a:ext cx="548700" cy="823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 name="Google Shape;717;p48" descr="Eye close-up Free Icon"/>
              <p:cNvPicPr preferRelativeResize="0"/>
              <p:nvPr/>
            </p:nvPicPr>
            <p:blipFill>
              <a:blip r:embed="rId4">
                <a:alphaModFix/>
              </a:blip>
              <a:stretch>
                <a:fillRect/>
              </a:stretch>
            </p:blipFill>
            <p:spPr>
              <a:xfrm>
                <a:off x="3785700" y="3081600"/>
                <a:ext cx="239400" cy="239400"/>
              </a:xfrm>
              <a:prstGeom prst="rect">
                <a:avLst/>
              </a:prstGeom>
              <a:noFill/>
              <a:ln>
                <a:noFill/>
              </a:ln>
            </p:spPr>
          </p:pic>
          <p:pic>
            <p:nvPicPr>
              <p:cNvPr id="718" name="Google Shape;718;p48" descr="Eye close-up Free Icon"/>
              <p:cNvPicPr preferRelativeResize="0"/>
              <p:nvPr/>
            </p:nvPicPr>
            <p:blipFill>
              <a:blip r:embed="rId4">
                <a:alphaModFix/>
              </a:blip>
              <a:stretch>
                <a:fillRect/>
              </a:stretch>
            </p:blipFill>
            <p:spPr>
              <a:xfrm>
                <a:off x="2744725" y="2103200"/>
                <a:ext cx="239400" cy="239400"/>
              </a:xfrm>
              <a:prstGeom prst="rect">
                <a:avLst/>
              </a:prstGeom>
              <a:noFill/>
              <a:ln>
                <a:noFill/>
              </a:ln>
            </p:spPr>
          </p:pic>
          <p:pic>
            <p:nvPicPr>
              <p:cNvPr id="719" name="Google Shape;719;p48" descr="Eye close-up Free Icon"/>
              <p:cNvPicPr preferRelativeResize="0"/>
              <p:nvPr/>
            </p:nvPicPr>
            <p:blipFill>
              <a:blip r:embed="rId4">
                <a:alphaModFix/>
              </a:blip>
              <a:stretch>
                <a:fillRect/>
              </a:stretch>
            </p:blipFill>
            <p:spPr>
              <a:xfrm>
                <a:off x="140375" y="3088175"/>
                <a:ext cx="239400" cy="239400"/>
              </a:xfrm>
              <a:prstGeom prst="rect">
                <a:avLst/>
              </a:prstGeom>
              <a:noFill/>
              <a:ln>
                <a:noFill/>
              </a:ln>
            </p:spPr>
          </p:pic>
          <p:sp>
            <p:nvSpPr>
              <p:cNvPr id="720" name="Google Shape;720;p48"/>
              <p:cNvSpPr/>
              <p:nvPr/>
            </p:nvSpPr>
            <p:spPr>
              <a:xfrm>
                <a:off x="2221423" y="2377355"/>
                <a:ext cx="719100" cy="173700"/>
              </a:xfrm>
              <a:prstGeom prst="rect">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3269958" y="3322975"/>
                <a:ext cx="719100" cy="173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149626" y="3352174"/>
                <a:ext cx="803100" cy="1737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3" name="Google Shape;723;p48" descr="Display Free Icon"/>
            <p:cNvPicPr preferRelativeResize="0"/>
            <p:nvPr/>
          </p:nvPicPr>
          <p:blipFill>
            <a:blip r:embed="rId5">
              <a:alphaModFix/>
            </a:blip>
            <a:stretch>
              <a:fillRect/>
            </a:stretch>
          </p:blipFill>
          <p:spPr>
            <a:xfrm>
              <a:off x="3715483" y="3266925"/>
              <a:ext cx="293100" cy="293100"/>
            </a:xfrm>
            <a:prstGeom prst="rect">
              <a:avLst/>
            </a:prstGeom>
            <a:noFill/>
            <a:ln>
              <a:noFill/>
            </a:ln>
          </p:spPr>
        </p:pic>
      </p:grpSp>
      <p:pic>
        <p:nvPicPr>
          <p:cNvPr id="724" name="Google Shape;724;p48"/>
          <p:cNvPicPr preferRelativeResize="0"/>
          <p:nvPr/>
        </p:nvPicPr>
        <p:blipFill rotWithShape="1">
          <a:blip r:embed="rId6">
            <a:alphaModFix/>
          </a:blip>
          <a:srcRect l="16576" r="13950"/>
          <a:stretch/>
        </p:blipFill>
        <p:spPr>
          <a:xfrm>
            <a:off x="4865950" y="1224502"/>
            <a:ext cx="3579066" cy="3434452"/>
          </a:xfrm>
          <a:prstGeom prst="rect">
            <a:avLst/>
          </a:prstGeom>
          <a:noFill/>
          <a:ln>
            <a:noFill/>
          </a:ln>
        </p:spPr>
      </p:pic>
      <p:pic>
        <p:nvPicPr>
          <p:cNvPr id="725" name="Google Shape;725;p48"/>
          <p:cNvPicPr preferRelativeResize="0"/>
          <p:nvPr/>
        </p:nvPicPr>
        <p:blipFill rotWithShape="1">
          <a:blip r:embed="rId7">
            <a:alphaModFix/>
          </a:blip>
          <a:srcRect l="15263" r="15263"/>
          <a:stretch/>
        </p:blipFill>
        <p:spPr>
          <a:xfrm>
            <a:off x="4865950" y="1224502"/>
            <a:ext cx="3579066" cy="34344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Outline</a:t>
            </a:r>
            <a:endParaRPr/>
          </a:p>
        </p:txBody>
      </p:sp>
      <p:sp>
        <p:nvSpPr>
          <p:cNvPr id="144" name="Google Shape;144;p22"/>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Speaker: 丁啟祐, 昆蟲系</a:t>
            </a:r>
            <a:endParaRPr/>
          </a:p>
        </p:txBody>
      </p:sp>
      <p:sp>
        <p:nvSpPr>
          <p:cNvPr id="145" name="Google Shape;145;p22"/>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3</a:t>
            </a:fld>
            <a:endParaRPr/>
          </a:p>
        </p:txBody>
      </p:sp>
      <p:sp>
        <p:nvSpPr>
          <p:cNvPr id="146" name="Google Shape;146;p22"/>
          <p:cNvSpPr txBox="1"/>
          <p:nvPr/>
        </p:nvSpPr>
        <p:spPr>
          <a:xfrm>
            <a:off x="17922" y="1070650"/>
            <a:ext cx="70392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100" b="1">
                <a:solidFill>
                  <a:srgbClr val="4A86E8"/>
                </a:solidFill>
                <a:latin typeface="Calibri"/>
                <a:ea typeface="Calibri"/>
                <a:cs typeface="Calibri"/>
                <a:sym typeface="Calibri"/>
              </a:rPr>
              <a:t>Part I - What is </a:t>
            </a:r>
            <a:r>
              <a:rPr lang="zh-TW" sz="2100" b="1" i="1">
                <a:solidFill>
                  <a:srgbClr val="4A86E8"/>
                </a:solidFill>
                <a:latin typeface="Calibri"/>
                <a:ea typeface="Calibri"/>
                <a:cs typeface="Calibri"/>
                <a:sym typeface="Calibri"/>
              </a:rPr>
              <a:t>Circadian Clock</a:t>
            </a:r>
            <a:r>
              <a:rPr lang="zh-TW" sz="2100" b="1">
                <a:solidFill>
                  <a:srgbClr val="4A86E8"/>
                </a:solidFill>
                <a:latin typeface="Calibri"/>
                <a:ea typeface="Calibri"/>
                <a:cs typeface="Calibri"/>
                <a:sym typeface="Calibri"/>
              </a:rPr>
              <a:t>? What makes it ticks?</a:t>
            </a:r>
            <a:endParaRPr sz="2100" b="1">
              <a:solidFill>
                <a:srgbClr val="4A86E8"/>
              </a:solidFill>
              <a:latin typeface="Calibri"/>
              <a:ea typeface="Calibri"/>
              <a:cs typeface="Calibri"/>
              <a:sym typeface="Calibri"/>
            </a:endParaRPr>
          </a:p>
        </p:txBody>
      </p:sp>
      <p:sp>
        <p:nvSpPr>
          <p:cNvPr id="147" name="Google Shape;147;p22"/>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000000"/>
                </a:solidFill>
              </a:rPr>
              <a:t>The Mechanism of Circadian Clock</a:t>
            </a:r>
            <a:endParaRPr sz="2400" b="1">
              <a:solidFill>
                <a:srgbClr val="000000"/>
              </a:solidFill>
            </a:endParaRPr>
          </a:p>
        </p:txBody>
      </p:sp>
      <p:sp>
        <p:nvSpPr>
          <p:cNvPr id="148" name="Google Shape;148;p22"/>
          <p:cNvSpPr txBox="1"/>
          <p:nvPr/>
        </p:nvSpPr>
        <p:spPr>
          <a:xfrm>
            <a:off x="49400" y="2996723"/>
            <a:ext cx="64347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100" b="1">
                <a:solidFill>
                  <a:srgbClr val="999999"/>
                </a:solidFill>
                <a:latin typeface="Calibri"/>
                <a:ea typeface="Calibri"/>
                <a:cs typeface="Calibri"/>
                <a:sym typeface="Calibri"/>
              </a:rPr>
              <a:t>Part II - Why molecular clock ticks?</a:t>
            </a:r>
            <a:endParaRPr sz="2100" b="1">
              <a:solidFill>
                <a:srgbClr val="999999"/>
              </a:solidFill>
              <a:latin typeface="Calibri"/>
              <a:ea typeface="Calibri"/>
              <a:cs typeface="Calibri"/>
              <a:sym typeface="Calibri"/>
            </a:endParaRPr>
          </a:p>
        </p:txBody>
      </p:sp>
      <p:grpSp>
        <p:nvGrpSpPr>
          <p:cNvPr id="149" name="Google Shape;149;p22"/>
          <p:cNvGrpSpPr/>
          <p:nvPr/>
        </p:nvGrpSpPr>
        <p:grpSpPr>
          <a:xfrm>
            <a:off x="4058600" y="3487825"/>
            <a:ext cx="1256400" cy="1328400"/>
            <a:chOff x="3984900" y="3487825"/>
            <a:chExt cx="1256400" cy="1328400"/>
          </a:xfrm>
        </p:grpSpPr>
        <p:sp>
          <p:nvSpPr>
            <p:cNvPr id="150" name="Google Shape;150;p22"/>
            <p:cNvSpPr/>
            <p:nvPr/>
          </p:nvSpPr>
          <p:spPr>
            <a:xfrm>
              <a:off x="3984900" y="3487825"/>
              <a:ext cx="1256400" cy="13284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Limit Cycle </a:t>
              </a:r>
              <a:endParaRPr/>
            </a:p>
          </p:txBody>
        </p:sp>
        <p:pic>
          <p:nvPicPr>
            <p:cNvPr id="151" name="Google Shape;151;p22" descr="Circular graphic of business cycle or circuit free icon" title="Circular graphic of business cycle or circuit free icon"/>
            <p:cNvPicPr preferRelativeResize="0"/>
            <p:nvPr/>
          </p:nvPicPr>
          <p:blipFill>
            <a:blip r:embed="rId3">
              <a:alphaModFix/>
            </a:blip>
            <a:stretch>
              <a:fillRect/>
            </a:stretch>
          </p:blipFill>
          <p:spPr>
            <a:xfrm>
              <a:off x="4279874" y="3686632"/>
              <a:ext cx="682051" cy="682051"/>
            </a:xfrm>
            <a:prstGeom prst="rect">
              <a:avLst/>
            </a:prstGeom>
            <a:noFill/>
            <a:ln>
              <a:noFill/>
            </a:ln>
          </p:spPr>
        </p:pic>
      </p:grpSp>
      <p:grpSp>
        <p:nvGrpSpPr>
          <p:cNvPr id="152" name="Google Shape;152;p22"/>
          <p:cNvGrpSpPr/>
          <p:nvPr/>
        </p:nvGrpSpPr>
        <p:grpSpPr>
          <a:xfrm>
            <a:off x="946700" y="3487825"/>
            <a:ext cx="1256400" cy="1328400"/>
            <a:chOff x="1828700" y="3487825"/>
            <a:chExt cx="1256400" cy="1328400"/>
          </a:xfrm>
        </p:grpSpPr>
        <p:sp>
          <p:nvSpPr>
            <p:cNvPr id="153" name="Google Shape;153;p22"/>
            <p:cNvSpPr/>
            <p:nvPr/>
          </p:nvSpPr>
          <p:spPr>
            <a:xfrm>
              <a:off x="1828700" y="3487825"/>
              <a:ext cx="1256400" cy="13284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Negative</a:t>
              </a:r>
              <a:endParaRPr/>
            </a:p>
            <a:p>
              <a:pPr marL="0" lvl="0" indent="0" algn="ctr" rtl="0">
                <a:spcBef>
                  <a:spcPts val="0"/>
                </a:spcBef>
                <a:spcAft>
                  <a:spcPts val="0"/>
                </a:spcAft>
                <a:buNone/>
              </a:pPr>
              <a:r>
                <a:rPr lang="zh-TW"/>
                <a:t>Feedback</a:t>
              </a:r>
              <a:endParaRPr/>
            </a:p>
          </p:txBody>
        </p:sp>
        <p:pic>
          <p:nvPicPr>
            <p:cNvPr id="154" name="Google Shape;154;p22" descr="Rate free icon" title="Rate free icon"/>
            <p:cNvPicPr preferRelativeResize="0"/>
            <p:nvPr/>
          </p:nvPicPr>
          <p:blipFill>
            <a:blip r:embed="rId4">
              <a:alphaModFix/>
            </a:blip>
            <a:stretch>
              <a:fillRect/>
            </a:stretch>
          </p:blipFill>
          <p:spPr>
            <a:xfrm>
              <a:off x="2168150" y="3654350"/>
              <a:ext cx="577500" cy="577500"/>
            </a:xfrm>
            <a:prstGeom prst="rect">
              <a:avLst/>
            </a:prstGeom>
            <a:noFill/>
            <a:ln>
              <a:noFill/>
            </a:ln>
          </p:spPr>
        </p:pic>
      </p:grpSp>
      <p:grpSp>
        <p:nvGrpSpPr>
          <p:cNvPr id="155" name="Google Shape;155;p22"/>
          <p:cNvGrpSpPr/>
          <p:nvPr/>
        </p:nvGrpSpPr>
        <p:grpSpPr>
          <a:xfrm>
            <a:off x="2497275" y="3487825"/>
            <a:ext cx="1256400" cy="1328400"/>
            <a:chOff x="3379275" y="3487825"/>
            <a:chExt cx="1256400" cy="1328400"/>
          </a:xfrm>
        </p:grpSpPr>
        <p:sp>
          <p:nvSpPr>
            <p:cNvPr id="156" name="Google Shape;156;p22"/>
            <p:cNvSpPr/>
            <p:nvPr/>
          </p:nvSpPr>
          <p:spPr>
            <a:xfrm>
              <a:off x="3379275" y="3487825"/>
              <a:ext cx="1256400" cy="1328400"/>
            </a:xfrm>
            <a:prstGeom prst="roundRect">
              <a:avLst>
                <a:gd name="adj" fmla="val 16667"/>
              </a:avLst>
            </a:prstGeom>
            <a:solidFill>
              <a:srgbClr val="B7B7B7"/>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Delay</a:t>
              </a:r>
              <a:endParaRPr/>
            </a:p>
          </p:txBody>
        </p:sp>
        <p:pic>
          <p:nvPicPr>
            <p:cNvPr id="157" name="Google Shape;157;p22" descr="「sinwave icon」的圖片搜尋結果&quot;"/>
            <p:cNvPicPr preferRelativeResize="0"/>
            <p:nvPr/>
          </p:nvPicPr>
          <p:blipFill>
            <a:blip r:embed="rId5">
              <a:alphaModFix/>
            </a:blip>
            <a:stretch>
              <a:fillRect/>
            </a:stretch>
          </p:blipFill>
          <p:spPr>
            <a:xfrm>
              <a:off x="3620763" y="3628450"/>
              <a:ext cx="784175" cy="784175"/>
            </a:xfrm>
            <a:prstGeom prst="rect">
              <a:avLst/>
            </a:prstGeom>
            <a:noFill/>
            <a:ln>
              <a:noFill/>
            </a:ln>
          </p:spPr>
        </p:pic>
      </p:grpSp>
      <p:pic>
        <p:nvPicPr>
          <p:cNvPr id="158" name="Google Shape;158;p22" descr="「circadian clock」的圖片搜尋結果&quot;"/>
          <p:cNvPicPr preferRelativeResize="0"/>
          <p:nvPr/>
        </p:nvPicPr>
        <p:blipFill rotWithShape="1">
          <a:blip r:embed="rId6">
            <a:alphaModFix/>
          </a:blip>
          <a:srcRect l="13915" r="12533"/>
          <a:stretch/>
        </p:blipFill>
        <p:spPr>
          <a:xfrm>
            <a:off x="6169824" y="1971100"/>
            <a:ext cx="2556300" cy="2317200"/>
          </a:xfrm>
          <a:prstGeom prst="roundRect">
            <a:avLst>
              <a:gd name="adj" fmla="val 16667"/>
            </a:avLst>
          </a:prstGeom>
          <a:noFill/>
          <a:ln>
            <a:noFill/>
          </a:ln>
        </p:spPr>
      </p:pic>
      <p:grpSp>
        <p:nvGrpSpPr>
          <p:cNvPr id="159" name="Google Shape;159;p22"/>
          <p:cNvGrpSpPr/>
          <p:nvPr/>
        </p:nvGrpSpPr>
        <p:grpSpPr>
          <a:xfrm>
            <a:off x="1728400" y="1654046"/>
            <a:ext cx="1255200" cy="1326600"/>
            <a:chOff x="3749550" y="1791075"/>
            <a:chExt cx="1255200" cy="1326600"/>
          </a:xfrm>
        </p:grpSpPr>
        <p:sp>
          <p:nvSpPr>
            <p:cNvPr id="160" name="Google Shape;160;p22"/>
            <p:cNvSpPr/>
            <p:nvPr/>
          </p:nvSpPr>
          <p:spPr>
            <a:xfrm>
              <a:off x="3749550" y="1791075"/>
              <a:ext cx="1255200" cy="13266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History of </a:t>
              </a:r>
              <a:endParaRPr/>
            </a:p>
            <a:p>
              <a:pPr marL="0" lvl="0" indent="0" algn="ctr" rtl="0">
                <a:spcBef>
                  <a:spcPts val="0"/>
                </a:spcBef>
                <a:spcAft>
                  <a:spcPts val="0"/>
                </a:spcAft>
                <a:buNone/>
              </a:pPr>
              <a:r>
                <a:rPr lang="zh-TW"/>
                <a:t>Discovery </a:t>
              </a:r>
              <a:endParaRPr/>
            </a:p>
          </p:txBody>
        </p:sp>
        <p:pic>
          <p:nvPicPr>
            <p:cNvPr id="161" name="Google Shape;161;p22" descr="Antique building Free Icon"/>
            <p:cNvPicPr preferRelativeResize="0"/>
            <p:nvPr/>
          </p:nvPicPr>
          <p:blipFill>
            <a:blip r:embed="rId7">
              <a:alphaModFix/>
            </a:blip>
            <a:stretch>
              <a:fillRect/>
            </a:stretch>
          </p:blipFill>
          <p:spPr>
            <a:xfrm>
              <a:off x="4158225" y="1989903"/>
              <a:ext cx="437850" cy="437850"/>
            </a:xfrm>
            <a:prstGeom prst="rect">
              <a:avLst/>
            </a:prstGeom>
            <a:noFill/>
            <a:ln>
              <a:noFill/>
            </a:ln>
          </p:spPr>
        </p:pic>
      </p:grpSp>
      <p:grpSp>
        <p:nvGrpSpPr>
          <p:cNvPr id="162" name="Google Shape;162;p22"/>
          <p:cNvGrpSpPr/>
          <p:nvPr/>
        </p:nvGrpSpPr>
        <p:grpSpPr>
          <a:xfrm>
            <a:off x="3392875" y="1659146"/>
            <a:ext cx="1255200" cy="1326600"/>
            <a:chOff x="5147675" y="1797788"/>
            <a:chExt cx="1255200" cy="1326600"/>
          </a:xfrm>
        </p:grpSpPr>
        <p:sp>
          <p:nvSpPr>
            <p:cNvPr id="163" name="Google Shape;163;p22"/>
            <p:cNvSpPr/>
            <p:nvPr/>
          </p:nvSpPr>
          <p:spPr>
            <a:xfrm>
              <a:off x="5147675" y="1797788"/>
              <a:ext cx="1255200" cy="13266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PER Pathway</a:t>
              </a:r>
              <a:endParaRPr/>
            </a:p>
          </p:txBody>
        </p:sp>
        <p:pic>
          <p:nvPicPr>
            <p:cNvPr id="164" name="Google Shape;164;p22" descr="Molecular configuration Free Icon"/>
            <p:cNvPicPr preferRelativeResize="0"/>
            <p:nvPr/>
          </p:nvPicPr>
          <p:blipFill>
            <a:blip r:embed="rId8">
              <a:alphaModFix/>
            </a:blip>
            <a:stretch>
              <a:fillRect/>
            </a:stretch>
          </p:blipFill>
          <p:spPr>
            <a:xfrm>
              <a:off x="5486525" y="1926788"/>
              <a:ext cx="577500" cy="5775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49"/>
          <p:cNvSpPr txBox="1">
            <a:spLocks noGrp="1"/>
          </p:cNvSpPr>
          <p:nvPr>
            <p:ph type="subTitle" idx="1"/>
          </p:nvPr>
        </p:nvSpPr>
        <p:spPr>
          <a:xfrm>
            <a:off x="4575050" y="4522575"/>
            <a:ext cx="4025100" cy="3429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p:txBody>
      </p:sp>
      <p:sp>
        <p:nvSpPr>
          <p:cNvPr id="731" name="Google Shape;731;p49"/>
          <p:cNvSpPr txBox="1">
            <a:spLocks noGrp="1"/>
          </p:cNvSpPr>
          <p:nvPr>
            <p:ph type="subTitle" idx="2"/>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2" name="Google Shape;732;p49"/>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
        <p:nvSpPr>
          <p:cNvPr id="733" name="Google Shape;733;p49"/>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4" name="Google Shape;734;p49"/>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30</a:t>
            </a:fld>
            <a:endParaRPr/>
          </a:p>
        </p:txBody>
      </p:sp>
      <p:sp>
        <p:nvSpPr>
          <p:cNvPr id="735" name="Google Shape;735;p49"/>
          <p:cNvSpPr txBox="1">
            <a:spLocks noGrp="1"/>
          </p:cNvSpPr>
          <p:nvPr>
            <p:ph type="subTitle" idx="4"/>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a:t>Conclusions</a:t>
            </a:r>
            <a:endParaRPr/>
          </a:p>
        </p:txBody>
      </p:sp>
      <p:sp>
        <p:nvSpPr>
          <p:cNvPr id="736" name="Google Shape;736;p49"/>
          <p:cNvSpPr txBox="1"/>
          <p:nvPr/>
        </p:nvSpPr>
        <p:spPr>
          <a:xfrm>
            <a:off x="270850" y="1971100"/>
            <a:ext cx="5898900" cy="2259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AutoNum type="arabicPeriod"/>
            </a:pPr>
            <a:r>
              <a:rPr lang="zh-TW" sz="1800">
                <a:latin typeface="Calibri"/>
                <a:ea typeface="Calibri"/>
                <a:cs typeface="Calibri"/>
                <a:sym typeface="Calibri"/>
              </a:rPr>
              <a:t>生物時鐘由 PER 蛋白調控，其包含溫度, 藍光等因素影響 PER 與 TIM (防止PER降解的蛋白) 的結合。</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eriod"/>
            </a:pPr>
            <a:r>
              <a:rPr lang="zh-TW" sz="1800">
                <a:latin typeface="Calibri"/>
                <a:ea typeface="Calibri"/>
                <a:cs typeface="Calibri"/>
                <a:sym typeface="Calibri"/>
              </a:rPr>
              <a:t>生物時鐘的震盪需要 negative feedabck 和 delay 匹配提供穩定與不穩定的因子。</a:t>
            </a:r>
            <a:endParaRPr sz="1800">
              <a:latin typeface="Calibri"/>
              <a:ea typeface="Calibri"/>
              <a:cs typeface="Calibri"/>
              <a:sym typeface="Calibri"/>
            </a:endParaRPr>
          </a:p>
        </p:txBody>
      </p:sp>
      <p:pic>
        <p:nvPicPr>
          <p:cNvPr id="737" name="Google Shape;737;p49" descr="「circadian clock」的圖片搜尋結果&quot;"/>
          <p:cNvPicPr preferRelativeResize="0"/>
          <p:nvPr/>
        </p:nvPicPr>
        <p:blipFill rotWithShape="1">
          <a:blip r:embed="rId3">
            <a:alphaModFix/>
          </a:blip>
          <a:srcRect l="13915" r="12533"/>
          <a:stretch/>
        </p:blipFill>
        <p:spPr>
          <a:xfrm>
            <a:off x="6169824" y="1971100"/>
            <a:ext cx="2556300" cy="2317200"/>
          </a:xfrm>
          <a:prstGeom prst="roundRect">
            <a:avLst>
              <a:gd name="adj" fmla="val 16667"/>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0"/>
          <p:cNvSpPr txBox="1">
            <a:spLocks noGrp="1"/>
          </p:cNvSpPr>
          <p:nvPr>
            <p:ph type="sldNum" idx="12"/>
          </p:nvPr>
        </p:nvSpPr>
        <p:spPr>
          <a:xfrm>
            <a:off x="8556775" y="4850350"/>
            <a:ext cx="548700" cy="2931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ltLang="zh-TW"/>
              <a:t>31</a:t>
            </a:fld>
            <a:endParaRPr/>
          </a:p>
        </p:txBody>
      </p:sp>
      <p:sp>
        <p:nvSpPr>
          <p:cNvPr id="743" name="Google Shape;743;p50"/>
          <p:cNvSpPr/>
          <p:nvPr/>
        </p:nvSpPr>
        <p:spPr>
          <a:xfrm>
            <a:off x="-37400" y="543225"/>
            <a:ext cx="9181500" cy="43227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4" name="Google Shape;744;p50"/>
          <p:cNvSpPr txBox="1"/>
          <p:nvPr/>
        </p:nvSpPr>
        <p:spPr>
          <a:xfrm>
            <a:off x="1224303" y="2369679"/>
            <a:ext cx="18981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zh-TW" sz="3000" b="1">
                <a:solidFill>
                  <a:schemeClr val="accent1"/>
                </a:solidFill>
                <a:latin typeface="Calibri"/>
                <a:ea typeface="Calibri"/>
                <a:cs typeface="Calibri"/>
                <a:sym typeface="Calibri"/>
              </a:rPr>
              <a:t>Thank you.</a:t>
            </a:r>
            <a:endParaRPr sz="3000" b="1">
              <a:solidFill>
                <a:schemeClr val="accent1"/>
              </a:solidFill>
              <a:latin typeface="Calibri"/>
              <a:ea typeface="Calibri"/>
              <a:cs typeface="Calibri"/>
              <a:sym typeface="Calibri"/>
            </a:endParaRPr>
          </a:p>
        </p:txBody>
      </p:sp>
      <p:sp>
        <p:nvSpPr>
          <p:cNvPr id="745" name="Google Shape;745;p50"/>
          <p:cNvSpPr txBox="1">
            <a:spLocks noGrp="1"/>
          </p:cNvSpPr>
          <p:nvPr>
            <p:ph type="body" idx="4294967295"/>
          </p:nvPr>
        </p:nvSpPr>
        <p:spPr>
          <a:xfrm>
            <a:off x="-37406" y="4889499"/>
            <a:ext cx="4572000" cy="27384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lt1"/>
              </a:buClr>
              <a:buSzPts val="1400"/>
              <a:buNone/>
            </a:pPr>
            <a:r>
              <a:rPr lang="zh-TW" sz="1100">
                <a:solidFill>
                  <a:srgbClr val="FFFFFF"/>
                </a:solidFill>
              </a:rPr>
              <a:t>{b06612039, r07945001}@ntu.edu.tw</a:t>
            </a:r>
            <a:endParaRPr sz="1100">
              <a:solidFill>
                <a:srgbClr val="FFFFFF"/>
              </a:solidFill>
            </a:endParaRPr>
          </a:p>
        </p:txBody>
      </p:sp>
      <p:sp>
        <p:nvSpPr>
          <p:cNvPr id="746" name="Google Shape;746;p50"/>
          <p:cNvSpPr txBox="1">
            <a:spLocks noGrp="1"/>
          </p:cNvSpPr>
          <p:nvPr>
            <p:ph type="subTitle" idx="2"/>
          </p:nvPr>
        </p:nvSpPr>
        <p:spPr>
          <a:xfrm>
            <a:off x="4830325" y="4179313"/>
            <a:ext cx="4025100" cy="2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t>Source code and supplemental material. </a:t>
            </a:r>
            <a:endParaRPr/>
          </a:p>
          <a:p>
            <a:pPr marL="0" lvl="0" indent="0" algn="ctr" rtl="0">
              <a:spcBef>
                <a:spcPts val="0"/>
              </a:spcBef>
              <a:spcAft>
                <a:spcPts val="0"/>
              </a:spcAft>
              <a:buNone/>
            </a:pPr>
            <a:r>
              <a:rPr lang="zh-TW">
                <a:solidFill>
                  <a:srgbClr val="BF9000"/>
                </a:solidFill>
              </a:rPr>
              <a:t>https://github.com/stevengogogo/CircadianSimulation</a:t>
            </a:r>
            <a:endParaRPr>
              <a:solidFill>
                <a:srgbClr val="BF9000"/>
              </a:solidFill>
            </a:endParaRPr>
          </a:p>
        </p:txBody>
      </p:sp>
      <p:pic>
        <p:nvPicPr>
          <p:cNvPr id="747" name="Google Shape;747;p50"/>
          <p:cNvPicPr preferRelativeResize="0"/>
          <p:nvPr/>
        </p:nvPicPr>
        <p:blipFill>
          <a:blip r:embed="rId3">
            <a:alphaModFix/>
          </a:blip>
          <a:stretch>
            <a:fillRect/>
          </a:stretch>
        </p:blipFill>
        <p:spPr>
          <a:xfrm>
            <a:off x="5629287" y="1592275"/>
            <a:ext cx="2505125" cy="2505125"/>
          </a:xfrm>
          <a:prstGeom prst="rect">
            <a:avLst/>
          </a:prstGeom>
          <a:noFill/>
          <a:ln>
            <a:noFill/>
          </a:ln>
        </p:spPr>
      </p:pic>
      <p:sp>
        <p:nvSpPr>
          <p:cNvPr id="748" name="Google Shape;748;p50"/>
          <p:cNvSpPr txBox="1">
            <a:spLocks noGrp="1"/>
          </p:cNvSpPr>
          <p:nvPr>
            <p:ph type="subTitle" idx="2"/>
          </p:nvPr>
        </p:nvSpPr>
        <p:spPr>
          <a:xfrm>
            <a:off x="4633063" y="988650"/>
            <a:ext cx="4572000" cy="2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1800"/>
              <a:t>Snap it if your want to know more...</a:t>
            </a:r>
            <a:endParaRPr sz="1800"/>
          </a:p>
        </p:txBody>
      </p:sp>
      <p:sp>
        <p:nvSpPr>
          <p:cNvPr id="749" name="Google Shape;749;p50"/>
          <p:cNvSpPr txBox="1">
            <a:spLocks noGrp="1"/>
          </p:cNvSpPr>
          <p:nvPr>
            <p:ph type="body" idx="1"/>
          </p:nvPr>
        </p:nvSpPr>
        <p:spPr>
          <a:xfrm>
            <a:off x="628650" y="1369225"/>
            <a:ext cx="38010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1"/>
          <p:cNvSpPr txBox="1">
            <a:spLocks noGrp="1"/>
          </p:cNvSpPr>
          <p:nvPr>
            <p:ph type="ctrTitle"/>
          </p:nvPr>
        </p:nvSpPr>
        <p:spPr>
          <a:xfrm>
            <a:off x="-3750" y="994175"/>
            <a:ext cx="9151500" cy="17907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zh-TW"/>
              <a:t>Supplemental Material</a:t>
            </a:r>
            <a:endParaRPr/>
          </a:p>
        </p:txBody>
      </p:sp>
      <p:sp>
        <p:nvSpPr>
          <p:cNvPr id="755" name="Google Shape;755;p51"/>
          <p:cNvSpPr txBox="1">
            <a:spLocks noGrp="1"/>
          </p:cNvSpPr>
          <p:nvPr>
            <p:ph type="title" idx="2"/>
          </p:nvPr>
        </p:nvSpPr>
        <p:spPr>
          <a:xfrm>
            <a:off x="-7375" y="265675"/>
            <a:ext cx="9151500" cy="3315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None/>
            </a:pPr>
            <a:endParaRPr/>
          </a:p>
        </p:txBody>
      </p:sp>
      <p:sp>
        <p:nvSpPr>
          <p:cNvPr id="756" name="Google Shape;756;p51"/>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7" name="Google Shape;757;p51"/>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32</a:t>
            </a:fld>
            <a:endParaRPr/>
          </a:p>
        </p:txBody>
      </p:sp>
      <p:sp>
        <p:nvSpPr>
          <p:cNvPr id="758" name="Google Shape;758;p51"/>
          <p:cNvSpPr/>
          <p:nvPr/>
        </p:nvSpPr>
        <p:spPr>
          <a:xfrm>
            <a:off x="2316100" y="3181875"/>
            <a:ext cx="1313400" cy="15225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51"/>
          <p:cNvGrpSpPr/>
          <p:nvPr/>
        </p:nvGrpSpPr>
        <p:grpSpPr>
          <a:xfrm>
            <a:off x="2511025" y="3910175"/>
            <a:ext cx="870451" cy="714926"/>
            <a:chOff x="512825" y="3952850"/>
            <a:chExt cx="870451" cy="714926"/>
          </a:xfrm>
        </p:grpSpPr>
        <p:pic>
          <p:nvPicPr>
            <p:cNvPr id="760" name="Google Shape;760;p51" descr="Metronome Free Icon"/>
            <p:cNvPicPr preferRelativeResize="0"/>
            <p:nvPr/>
          </p:nvPicPr>
          <p:blipFill>
            <a:blip r:embed="rId3">
              <a:alphaModFix/>
            </a:blip>
            <a:stretch>
              <a:fillRect/>
            </a:stretch>
          </p:blipFill>
          <p:spPr>
            <a:xfrm>
              <a:off x="512825" y="3952850"/>
              <a:ext cx="435226" cy="435226"/>
            </a:xfrm>
            <a:prstGeom prst="rect">
              <a:avLst/>
            </a:prstGeom>
            <a:noFill/>
            <a:ln>
              <a:noFill/>
            </a:ln>
          </p:spPr>
        </p:pic>
        <p:pic>
          <p:nvPicPr>
            <p:cNvPr id="761" name="Google Shape;761;p51" descr="Metronome Free Icon"/>
            <p:cNvPicPr preferRelativeResize="0"/>
            <p:nvPr/>
          </p:nvPicPr>
          <p:blipFill>
            <a:blip r:embed="rId3">
              <a:alphaModFix/>
            </a:blip>
            <a:stretch>
              <a:fillRect/>
            </a:stretch>
          </p:blipFill>
          <p:spPr>
            <a:xfrm>
              <a:off x="948050" y="3952850"/>
              <a:ext cx="435226" cy="435226"/>
            </a:xfrm>
            <a:prstGeom prst="rect">
              <a:avLst/>
            </a:prstGeom>
            <a:noFill/>
            <a:ln>
              <a:noFill/>
            </a:ln>
          </p:spPr>
        </p:pic>
        <p:pic>
          <p:nvPicPr>
            <p:cNvPr id="762" name="Google Shape;762;p51" descr="Metronome Free Icon"/>
            <p:cNvPicPr preferRelativeResize="0"/>
            <p:nvPr/>
          </p:nvPicPr>
          <p:blipFill>
            <a:blip r:embed="rId3">
              <a:alphaModFix/>
            </a:blip>
            <a:stretch>
              <a:fillRect/>
            </a:stretch>
          </p:blipFill>
          <p:spPr>
            <a:xfrm>
              <a:off x="775800" y="4232550"/>
              <a:ext cx="435226" cy="435226"/>
            </a:xfrm>
            <a:prstGeom prst="rect">
              <a:avLst/>
            </a:prstGeom>
            <a:noFill/>
            <a:ln>
              <a:noFill/>
            </a:ln>
          </p:spPr>
        </p:pic>
      </p:grpSp>
      <p:sp>
        <p:nvSpPr>
          <p:cNvPr id="763" name="Google Shape;763;p51"/>
          <p:cNvSpPr txBox="1">
            <a:spLocks noGrp="1"/>
          </p:cNvSpPr>
          <p:nvPr>
            <p:ph type="subTitle" idx="4294967295"/>
          </p:nvPr>
        </p:nvSpPr>
        <p:spPr>
          <a:xfrm>
            <a:off x="2602975" y="3301338"/>
            <a:ext cx="778500" cy="4680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zh-TW" b="1">
                <a:solidFill>
                  <a:srgbClr val="0000FF"/>
                </a:solidFill>
              </a:rPr>
              <a:t>Jetlag</a:t>
            </a:r>
            <a:endParaRPr b="1">
              <a:solidFill>
                <a:srgbClr val="0000FF"/>
              </a:solidFill>
            </a:endParaRPr>
          </a:p>
        </p:txBody>
      </p:sp>
      <p:sp>
        <p:nvSpPr>
          <p:cNvPr id="764" name="Google Shape;764;p51"/>
          <p:cNvSpPr/>
          <p:nvPr/>
        </p:nvSpPr>
        <p:spPr>
          <a:xfrm>
            <a:off x="5378525" y="3181875"/>
            <a:ext cx="1313400" cy="15225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subTitle" idx="4294967295"/>
          </p:nvPr>
        </p:nvSpPr>
        <p:spPr>
          <a:xfrm>
            <a:off x="5378525" y="3181875"/>
            <a:ext cx="1313400" cy="4680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b="1">
                <a:solidFill>
                  <a:srgbClr val="0000FF"/>
                </a:solidFill>
              </a:rPr>
              <a:t>East-West Jetlag</a:t>
            </a:r>
            <a:endParaRPr b="1">
              <a:solidFill>
                <a:srgbClr val="0000FF"/>
              </a:solidFill>
            </a:endParaRPr>
          </a:p>
        </p:txBody>
      </p:sp>
      <p:pic>
        <p:nvPicPr>
          <p:cNvPr id="766" name="Google Shape;766;p51"/>
          <p:cNvPicPr preferRelativeResize="0"/>
          <p:nvPr/>
        </p:nvPicPr>
        <p:blipFill>
          <a:blip r:embed="rId4">
            <a:alphaModFix/>
          </a:blip>
          <a:stretch>
            <a:fillRect/>
          </a:stretch>
        </p:blipFill>
        <p:spPr>
          <a:xfrm>
            <a:off x="5677763" y="3910172"/>
            <a:ext cx="714925" cy="714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2"/>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
        <p:nvSpPr>
          <p:cNvPr id="772" name="Google Shape;772;p52"/>
          <p:cNvSpPr txBox="1">
            <a:spLocks noGrp="1"/>
          </p:cNvSpPr>
          <p:nvPr>
            <p:ph type="subTitle" idx="1"/>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u="sng">
                <a:solidFill>
                  <a:schemeClr val="hlink"/>
                </a:solidFill>
                <a:hlinkClick r:id="rId3"/>
              </a:rPr>
              <a:t>https://www.youtube.com/watch?v=zB4VBpv9rn4</a:t>
            </a:r>
            <a:endParaRPr/>
          </a:p>
        </p:txBody>
      </p:sp>
      <p:sp>
        <p:nvSpPr>
          <p:cNvPr id="773" name="Google Shape;773;p52"/>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4" name="Google Shape;774;p52"/>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33</a:t>
            </a:fld>
            <a:endParaRPr/>
          </a:p>
        </p:txBody>
      </p:sp>
      <p:pic>
        <p:nvPicPr>
          <p:cNvPr id="775" name="Google Shape;775;p52" descr="The Drosophila Molecular Clock Model&#10;http://www.hhmi.org/biointeractive/clocks/drosophila_clock.html" title="The Drosophila Molecular Clock Model.wmv">
            <a:hlinkClick r:id="rId4"/>
          </p:cNvPr>
          <p:cNvPicPr preferRelativeResize="0"/>
          <p:nvPr/>
        </p:nvPicPr>
        <p:blipFill>
          <a:blip r:embed="rId5">
            <a:alphaModFix/>
          </a:blip>
          <a:stretch>
            <a:fillRect/>
          </a:stretch>
        </p:blipFill>
        <p:spPr>
          <a:xfrm>
            <a:off x="1840375" y="786325"/>
            <a:ext cx="5112228" cy="3834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3"/>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History of Circadian Discovery</a:t>
            </a:r>
            <a:endParaRPr/>
          </a:p>
        </p:txBody>
      </p:sp>
      <p:sp>
        <p:nvSpPr>
          <p:cNvPr id="781" name="Google Shape;781;p53"/>
          <p:cNvSpPr txBox="1">
            <a:spLocks noGrp="1"/>
          </p:cNvSpPr>
          <p:nvPr>
            <p:ph type="subTitle" idx="2"/>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u="sng">
                <a:solidFill>
                  <a:schemeClr val="hlink"/>
                </a:solidFill>
                <a:hlinkClick r:id="rId3"/>
              </a:rPr>
              <a:t>http://www.bibnum.education.fr/sciencesdelavie/biologie/observation-botanique</a:t>
            </a:r>
            <a:endParaRPr/>
          </a:p>
        </p:txBody>
      </p:sp>
      <p:sp>
        <p:nvSpPr>
          <p:cNvPr id="782" name="Google Shape;782;p53"/>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3" name="Google Shape;783;p53"/>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34</a:t>
            </a:fld>
            <a:endParaRPr/>
          </a:p>
        </p:txBody>
      </p:sp>
      <p:pic>
        <p:nvPicPr>
          <p:cNvPr id="784" name="Google Shape;784;p53"/>
          <p:cNvPicPr preferRelativeResize="0"/>
          <p:nvPr/>
        </p:nvPicPr>
        <p:blipFill>
          <a:blip r:embed="rId4">
            <a:alphaModFix/>
          </a:blip>
          <a:stretch>
            <a:fillRect/>
          </a:stretch>
        </p:blipFill>
        <p:spPr>
          <a:xfrm>
            <a:off x="4435875" y="732368"/>
            <a:ext cx="4440901" cy="3700107"/>
          </a:xfrm>
          <a:prstGeom prst="rect">
            <a:avLst/>
          </a:prstGeom>
          <a:noFill/>
          <a:ln>
            <a:noFill/>
          </a:ln>
        </p:spPr>
      </p:pic>
      <p:pic>
        <p:nvPicPr>
          <p:cNvPr id="785" name="Google Shape;785;p53"/>
          <p:cNvPicPr preferRelativeResize="0"/>
          <p:nvPr/>
        </p:nvPicPr>
        <p:blipFill>
          <a:blip r:embed="rId5">
            <a:alphaModFix/>
          </a:blip>
          <a:stretch>
            <a:fillRect/>
          </a:stretch>
        </p:blipFill>
        <p:spPr>
          <a:xfrm>
            <a:off x="568338" y="771863"/>
            <a:ext cx="3350117" cy="36484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4"/>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History of Circadian Discovery</a:t>
            </a:r>
            <a:endParaRPr/>
          </a:p>
        </p:txBody>
      </p:sp>
      <p:sp>
        <p:nvSpPr>
          <p:cNvPr id="791" name="Google Shape;791;p54"/>
          <p:cNvSpPr txBox="1">
            <a:spLocks noGrp="1"/>
          </p:cNvSpPr>
          <p:nvPr>
            <p:ph type="subTitle" idx="2"/>
          </p:nvPr>
        </p:nvSpPr>
        <p:spPr>
          <a:xfrm>
            <a:off x="0" y="4626325"/>
            <a:ext cx="40251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u="sng">
                <a:solidFill>
                  <a:schemeClr val="hlink"/>
                </a:solidFill>
                <a:hlinkClick r:id="rId3"/>
              </a:rPr>
              <a:t>https://www.nature.com/articles/381024a0</a:t>
            </a:r>
            <a:endParaRPr/>
          </a:p>
        </p:txBody>
      </p:sp>
      <p:sp>
        <p:nvSpPr>
          <p:cNvPr id="792" name="Google Shape;792;p54"/>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3" name="Google Shape;793;p54"/>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35</a:t>
            </a:fld>
            <a:endParaRPr/>
          </a:p>
        </p:txBody>
      </p:sp>
      <p:pic>
        <p:nvPicPr>
          <p:cNvPr id="794" name="Google Shape;794;p54"/>
          <p:cNvPicPr preferRelativeResize="0"/>
          <p:nvPr/>
        </p:nvPicPr>
        <p:blipFill>
          <a:blip r:embed="rId4">
            <a:alphaModFix/>
          </a:blip>
          <a:stretch>
            <a:fillRect/>
          </a:stretch>
        </p:blipFill>
        <p:spPr>
          <a:xfrm>
            <a:off x="144050" y="1227975"/>
            <a:ext cx="3437799" cy="2687549"/>
          </a:xfrm>
          <a:prstGeom prst="rect">
            <a:avLst/>
          </a:prstGeom>
          <a:noFill/>
          <a:ln>
            <a:noFill/>
          </a:ln>
        </p:spPr>
      </p:pic>
      <p:sp>
        <p:nvSpPr>
          <p:cNvPr id="795" name="Google Shape;795;p54"/>
          <p:cNvSpPr txBox="1"/>
          <p:nvPr/>
        </p:nvSpPr>
        <p:spPr>
          <a:xfrm>
            <a:off x="4025100" y="1227975"/>
            <a:ext cx="4420500" cy="26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rgbClr val="4D4D4D"/>
                </a:solidFill>
                <a:highlight>
                  <a:srgbClr val="FFFFFF"/>
                </a:highlight>
                <a:latin typeface="Microsoft JhengHei"/>
                <a:ea typeface="Microsoft JhengHei"/>
                <a:cs typeface="Microsoft JhengHei"/>
                <a:sym typeface="Microsoft JhengHei"/>
              </a:rPr>
              <a:t>1)Free running period和Entrainment的證實</a:t>
            </a:r>
            <a:endParaRPr sz="1800">
              <a:solidFill>
                <a:srgbClr val="4D4D4D"/>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endParaRPr sz="1800">
              <a:solidFill>
                <a:srgbClr val="4D4D4D"/>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r>
              <a:rPr lang="zh-TW" sz="1800">
                <a:solidFill>
                  <a:srgbClr val="4D4D4D"/>
                </a:solidFill>
                <a:highlight>
                  <a:srgbClr val="FFFFFF"/>
                </a:highlight>
                <a:latin typeface="Microsoft JhengHei"/>
                <a:ea typeface="Microsoft JhengHei"/>
                <a:cs typeface="Microsoft JhengHei"/>
                <a:sym typeface="Microsoft JhengHei"/>
              </a:rPr>
              <a:t>2)將行為學建立出數學公式</a:t>
            </a:r>
            <a:endParaRPr sz="1800">
              <a:solidFill>
                <a:srgbClr val="4D4D4D"/>
              </a:solidFill>
              <a:highlight>
                <a:srgbClr val="FFFFFF"/>
              </a:highlight>
              <a:latin typeface="Microsoft JhengHei"/>
              <a:ea typeface="Microsoft JhengHei"/>
              <a:cs typeface="Microsoft JhengHei"/>
              <a:sym typeface="Microsoft JhengHe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5"/>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801" name="Google Shape;801;p55"/>
          <p:cNvSpPr txBox="1">
            <a:spLocks noGrp="1"/>
          </p:cNvSpPr>
          <p:nvPr>
            <p:ph type="subTitle" idx="1"/>
          </p:nvPr>
        </p:nvSpPr>
        <p:spPr>
          <a:xfrm>
            <a:off x="0" y="4572750"/>
            <a:ext cx="55764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2" name="Google Shape;802;p55"/>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55"/>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36</a:t>
            </a:fld>
            <a:endParaRPr/>
          </a:p>
        </p:txBody>
      </p:sp>
      <p:sp>
        <p:nvSpPr>
          <p:cNvPr id="804" name="Google Shape;804;p55"/>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What is the phase plot?</a:t>
            </a:r>
            <a:endParaRPr sz="2400" b="1">
              <a:solidFill>
                <a:srgbClr val="4A86E8"/>
              </a:solidFill>
            </a:endParaRPr>
          </a:p>
        </p:txBody>
      </p:sp>
      <p:grpSp>
        <p:nvGrpSpPr>
          <p:cNvPr id="805" name="Google Shape;805;p55"/>
          <p:cNvGrpSpPr/>
          <p:nvPr/>
        </p:nvGrpSpPr>
        <p:grpSpPr>
          <a:xfrm>
            <a:off x="6775917" y="1146850"/>
            <a:ext cx="2508900" cy="3333900"/>
            <a:chOff x="6775917" y="1146850"/>
            <a:chExt cx="2508900" cy="3333900"/>
          </a:xfrm>
        </p:grpSpPr>
        <p:sp>
          <p:nvSpPr>
            <p:cNvPr id="806" name="Google Shape;806;p55"/>
            <p:cNvSpPr/>
            <p:nvPr/>
          </p:nvSpPr>
          <p:spPr>
            <a:xfrm>
              <a:off x="6826675" y="1146850"/>
              <a:ext cx="2219100" cy="33339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txBox="1"/>
            <p:nvPr/>
          </p:nvSpPr>
          <p:spPr>
            <a:xfrm>
              <a:off x="6775925" y="1299250"/>
              <a:ext cx="22191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800" b="1">
                  <a:solidFill>
                    <a:srgbClr val="4A86E8"/>
                  </a:solidFill>
                </a:rPr>
                <a:t>Phase Plane</a:t>
              </a:r>
              <a:endParaRPr b="1">
                <a:solidFill>
                  <a:srgbClr val="4A86E8"/>
                </a:solidFill>
              </a:endParaRPr>
            </a:p>
          </p:txBody>
        </p:sp>
        <p:sp>
          <p:nvSpPr>
            <p:cNvPr id="808" name="Google Shape;808;p55"/>
            <p:cNvSpPr txBox="1"/>
            <p:nvPr/>
          </p:nvSpPr>
          <p:spPr>
            <a:xfrm>
              <a:off x="6775917" y="1875150"/>
              <a:ext cx="2508900" cy="9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b="1">
                  <a:solidFill>
                    <a:schemeClr val="dk1"/>
                  </a:solidFill>
                </a:rPr>
                <a:t>1. Trajectory of dynamical systems</a:t>
              </a:r>
              <a:endParaRPr sz="1800" b="1">
                <a:solidFill>
                  <a:schemeClr val="dk1"/>
                </a:solidFill>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None/>
              </a:pPr>
              <a:r>
                <a:rPr lang="zh-TW" sz="1800" b="1">
                  <a:solidFill>
                    <a:schemeClr val="dk1"/>
                  </a:solidFill>
                </a:rPr>
                <a:t>2. Indicate the system behavior. Like </a:t>
              </a:r>
              <a:r>
                <a:rPr lang="zh-TW" sz="1800" b="1" i="1" u="sng">
                  <a:solidFill>
                    <a:srgbClr val="980000"/>
                  </a:solidFill>
                </a:rPr>
                <a:t>limit cycle</a:t>
              </a:r>
              <a:r>
                <a:rPr lang="zh-TW" sz="1800">
                  <a:solidFill>
                    <a:srgbClr val="980000"/>
                  </a:solidFill>
                </a:rPr>
                <a:t>.</a:t>
              </a:r>
              <a:endParaRPr sz="1800">
                <a:solidFill>
                  <a:srgbClr val="980000"/>
                </a:solidFill>
              </a:endParaRPr>
            </a:p>
          </p:txBody>
        </p:sp>
      </p:grpSp>
      <p:grpSp>
        <p:nvGrpSpPr>
          <p:cNvPr id="809" name="Google Shape;809;p55"/>
          <p:cNvGrpSpPr/>
          <p:nvPr/>
        </p:nvGrpSpPr>
        <p:grpSpPr>
          <a:xfrm>
            <a:off x="158108" y="1375450"/>
            <a:ext cx="6516074" cy="3121088"/>
            <a:chOff x="158108" y="1375450"/>
            <a:chExt cx="6516074" cy="3121088"/>
          </a:xfrm>
        </p:grpSpPr>
        <p:pic>
          <p:nvPicPr>
            <p:cNvPr id="810" name="Google Shape;810;p55"/>
            <p:cNvPicPr preferRelativeResize="0"/>
            <p:nvPr/>
          </p:nvPicPr>
          <p:blipFill>
            <a:blip r:embed="rId3">
              <a:alphaModFix/>
            </a:blip>
            <a:stretch>
              <a:fillRect/>
            </a:stretch>
          </p:blipFill>
          <p:spPr>
            <a:xfrm>
              <a:off x="1992550" y="1375450"/>
              <a:ext cx="4681632" cy="3121088"/>
            </a:xfrm>
            <a:prstGeom prst="rect">
              <a:avLst/>
            </a:prstGeom>
            <a:noFill/>
            <a:ln>
              <a:noFill/>
            </a:ln>
          </p:spPr>
        </p:pic>
        <p:grpSp>
          <p:nvGrpSpPr>
            <p:cNvPr id="811" name="Google Shape;811;p55"/>
            <p:cNvGrpSpPr/>
            <p:nvPr/>
          </p:nvGrpSpPr>
          <p:grpSpPr>
            <a:xfrm>
              <a:off x="158108" y="2515895"/>
              <a:ext cx="1616701" cy="1057513"/>
              <a:chOff x="7141375" y="1146850"/>
              <a:chExt cx="1975200" cy="3333900"/>
            </a:xfrm>
          </p:grpSpPr>
          <p:sp>
            <p:nvSpPr>
              <p:cNvPr id="812" name="Google Shape;812;p55"/>
              <p:cNvSpPr/>
              <p:nvPr/>
            </p:nvSpPr>
            <p:spPr>
              <a:xfrm>
                <a:off x="7141375" y="1146850"/>
                <a:ext cx="1904400" cy="3333900"/>
              </a:xfrm>
              <a:prstGeom prst="roundRect">
                <a:avLst>
                  <a:gd name="adj" fmla="val 16667"/>
                </a:avLst>
              </a:prstGeom>
              <a:solidFill>
                <a:srgbClr val="999999"/>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5"/>
              <p:cNvSpPr txBox="1"/>
              <p:nvPr/>
            </p:nvSpPr>
            <p:spPr>
              <a:xfrm>
                <a:off x="7141375" y="2145461"/>
                <a:ext cx="19752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800" b="1"/>
                  <a:t>Time-series</a:t>
                </a:r>
                <a:endParaRPr b="1"/>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56"/>
          <p:cNvSpPr txBox="1">
            <a:spLocks noGrp="1"/>
          </p:cNvSpPr>
          <p:nvPr>
            <p:ph type="subTitle" idx="2"/>
          </p:nvPr>
        </p:nvSpPr>
        <p:spPr>
          <a:xfrm>
            <a:off x="4575050" y="4522575"/>
            <a:ext cx="4734900" cy="3429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zh-TW" b="0"/>
              <a:t>Source code:  https://github.com/stevengogogo/CircadianSimulation</a:t>
            </a:r>
            <a:endParaRPr b="0"/>
          </a:p>
        </p:txBody>
      </p:sp>
      <p:sp>
        <p:nvSpPr>
          <p:cNvPr id="819" name="Google Shape;819;p56"/>
          <p:cNvSpPr txBox="1">
            <a:spLocks noGrp="1"/>
          </p:cNvSpPr>
          <p:nvPr>
            <p:ph type="subTitle" idx="3"/>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b="0"/>
              <a:t>https://julialang.org/</a:t>
            </a:r>
            <a:endParaRPr b="0"/>
          </a:p>
        </p:txBody>
      </p:sp>
      <p:sp>
        <p:nvSpPr>
          <p:cNvPr id="820" name="Google Shape;820;p56"/>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Method</a:t>
            </a:r>
            <a:endParaRPr/>
          </a:p>
        </p:txBody>
      </p:sp>
      <p:sp>
        <p:nvSpPr>
          <p:cNvPr id="821" name="Google Shape;821;p56"/>
          <p:cNvSpPr txBox="1">
            <a:spLocks noGrp="1"/>
          </p:cNvSpPr>
          <p:nvPr>
            <p:ph type="title" idx="4"/>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56"/>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37</a:t>
            </a:fld>
            <a:endParaRPr/>
          </a:p>
        </p:txBody>
      </p:sp>
      <p:sp>
        <p:nvSpPr>
          <p:cNvPr id="823" name="Google Shape;823;p56"/>
          <p:cNvSpPr txBox="1">
            <a:spLocks noGrp="1"/>
          </p:cNvSpPr>
          <p:nvPr>
            <p:ph type="subTitle" idx="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a:t>How did I construct a PER model?</a:t>
            </a:r>
            <a:endParaRPr/>
          </a:p>
        </p:txBody>
      </p:sp>
      <p:grpSp>
        <p:nvGrpSpPr>
          <p:cNvPr id="824" name="Google Shape;824;p56"/>
          <p:cNvGrpSpPr/>
          <p:nvPr/>
        </p:nvGrpSpPr>
        <p:grpSpPr>
          <a:xfrm>
            <a:off x="3583925" y="3078057"/>
            <a:ext cx="2086800" cy="1326600"/>
            <a:chOff x="3583925" y="2318250"/>
            <a:chExt cx="2086800" cy="1326600"/>
          </a:xfrm>
        </p:grpSpPr>
        <p:sp>
          <p:nvSpPr>
            <p:cNvPr id="825" name="Google Shape;825;p56"/>
            <p:cNvSpPr/>
            <p:nvPr/>
          </p:nvSpPr>
          <p:spPr>
            <a:xfrm>
              <a:off x="3583925" y="2318250"/>
              <a:ext cx="2086800" cy="1326600"/>
            </a:xfrm>
            <a:prstGeom prst="roundRect">
              <a:avLst>
                <a:gd name="adj" fmla="val 16667"/>
              </a:avLst>
            </a:prstGeom>
            <a:solidFill>
              <a:srgbClr val="999999"/>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DifferentialEquations.jl</a:t>
              </a:r>
              <a:endParaRPr/>
            </a:p>
          </p:txBody>
        </p:sp>
        <p:pic>
          <p:nvPicPr>
            <p:cNvPr id="826" name="Google Shape;826;p56" descr="DifferentialEquations.jl logo"/>
            <p:cNvPicPr preferRelativeResize="0"/>
            <p:nvPr/>
          </p:nvPicPr>
          <p:blipFill>
            <a:blip r:embed="rId3">
              <a:alphaModFix/>
            </a:blip>
            <a:stretch>
              <a:fillRect/>
            </a:stretch>
          </p:blipFill>
          <p:spPr>
            <a:xfrm>
              <a:off x="4347350" y="2453325"/>
              <a:ext cx="659125" cy="659125"/>
            </a:xfrm>
            <a:prstGeom prst="rect">
              <a:avLst/>
            </a:prstGeom>
            <a:noFill/>
            <a:ln>
              <a:noFill/>
            </a:ln>
          </p:spPr>
        </p:pic>
      </p:grpSp>
      <p:grpSp>
        <p:nvGrpSpPr>
          <p:cNvPr id="827" name="Google Shape;827;p56"/>
          <p:cNvGrpSpPr/>
          <p:nvPr/>
        </p:nvGrpSpPr>
        <p:grpSpPr>
          <a:xfrm>
            <a:off x="5888425" y="3063910"/>
            <a:ext cx="1804500" cy="1326600"/>
            <a:chOff x="5888425" y="2304103"/>
            <a:chExt cx="1804500" cy="1326600"/>
          </a:xfrm>
        </p:grpSpPr>
        <p:sp>
          <p:nvSpPr>
            <p:cNvPr id="828" name="Google Shape;828;p56"/>
            <p:cNvSpPr/>
            <p:nvPr/>
          </p:nvSpPr>
          <p:spPr>
            <a:xfrm>
              <a:off x="5888425" y="2304103"/>
              <a:ext cx="1804500" cy="1326600"/>
            </a:xfrm>
            <a:prstGeom prst="roundRect">
              <a:avLst>
                <a:gd name="adj" fmla="val 16667"/>
              </a:avLst>
            </a:prstGeom>
            <a:solidFill>
              <a:srgbClr val="999999"/>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Plots.jl</a:t>
              </a:r>
              <a:endParaRPr/>
            </a:p>
          </p:txBody>
        </p:sp>
        <p:pic>
          <p:nvPicPr>
            <p:cNvPr id="829" name="Google Shape;829;p56" descr="Axis Free Icon"/>
            <p:cNvPicPr preferRelativeResize="0"/>
            <p:nvPr/>
          </p:nvPicPr>
          <p:blipFill>
            <a:blip r:embed="rId4">
              <a:alphaModFix/>
            </a:blip>
            <a:stretch>
              <a:fillRect/>
            </a:stretch>
          </p:blipFill>
          <p:spPr>
            <a:xfrm>
              <a:off x="6432053" y="2436145"/>
              <a:ext cx="659124" cy="659105"/>
            </a:xfrm>
            <a:prstGeom prst="rect">
              <a:avLst/>
            </a:prstGeom>
            <a:noFill/>
            <a:ln>
              <a:noFill/>
            </a:ln>
          </p:spPr>
        </p:pic>
      </p:grpSp>
      <p:grpSp>
        <p:nvGrpSpPr>
          <p:cNvPr id="830" name="Google Shape;830;p56"/>
          <p:cNvGrpSpPr/>
          <p:nvPr/>
        </p:nvGrpSpPr>
        <p:grpSpPr>
          <a:xfrm>
            <a:off x="1470350" y="3078032"/>
            <a:ext cx="1804500" cy="1326600"/>
            <a:chOff x="1470350" y="2318225"/>
            <a:chExt cx="1804500" cy="1326600"/>
          </a:xfrm>
        </p:grpSpPr>
        <p:sp>
          <p:nvSpPr>
            <p:cNvPr id="831" name="Google Shape;831;p56"/>
            <p:cNvSpPr/>
            <p:nvPr/>
          </p:nvSpPr>
          <p:spPr>
            <a:xfrm>
              <a:off x="1470350" y="2318225"/>
              <a:ext cx="1804500" cy="1326600"/>
            </a:xfrm>
            <a:prstGeom prst="roundRect">
              <a:avLst>
                <a:gd name="adj" fmla="val 16667"/>
              </a:avLst>
            </a:prstGeom>
            <a:solidFill>
              <a:srgbClr val="999999"/>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ModelingToolkit.jl</a:t>
              </a:r>
              <a:endParaRPr/>
            </a:p>
          </p:txBody>
        </p:sp>
        <p:pic>
          <p:nvPicPr>
            <p:cNvPr id="832" name="Google Shape;832;p56" descr="Function mathematical symbol Free Icon"/>
            <p:cNvPicPr preferRelativeResize="0"/>
            <p:nvPr/>
          </p:nvPicPr>
          <p:blipFill>
            <a:blip r:embed="rId5">
              <a:alphaModFix/>
            </a:blip>
            <a:stretch>
              <a:fillRect/>
            </a:stretch>
          </p:blipFill>
          <p:spPr>
            <a:xfrm>
              <a:off x="2057447" y="2544647"/>
              <a:ext cx="548700" cy="548700"/>
            </a:xfrm>
            <a:prstGeom prst="rect">
              <a:avLst/>
            </a:prstGeom>
            <a:noFill/>
            <a:ln>
              <a:noFill/>
            </a:ln>
          </p:spPr>
        </p:pic>
      </p:grpSp>
      <p:pic>
        <p:nvPicPr>
          <p:cNvPr id="833" name="Google Shape;833;p56" descr="julia-logo-color.png"/>
          <p:cNvPicPr preferRelativeResize="0"/>
          <p:nvPr/>
        </p:nvPicPr>
        <p:blipFill>
          <a:blip r:embed="rId6">
            <a:alphaModFix/>
          </a:blip>
          <a:stretch>
            <a:fillRect/>
          </a:stretch>
        </p:blipFill>
        <p:spPr>
          <a:xfrm>
            <a:off x="3424888" y="1146850"/>
            <a:ext cx="2294225" cy="1433900"/>
          </a:xfrm>
          <a:prstGeom prst="rect">
            <a:avLst/>
          </a:prstGeom>
          <a:noFill/>
          <a:ln>
            <a:noFill/>
          </a:ln>
        </p:spPr>
      </p:pic>
      <p:sp>
        <p:nvSpPr>
          <p:cNvPr id="834" name="Google Shape;834;p56"/>
          <p:cNvSpPr txBox="1"/>
          <p:nvPr/>
        </p:nvSpPr>
        <p:spPr>
          <a:xfrm>
            <a:off x="1470350" y="2694600"/>
            <a:ext cx="18045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800" b="1">
                <a:solidFill>
                  <a:srgbClr val="4A86E8"/>
                </a:solidFill>
                <a:latin typeface="Calibri"/>
                <a:ea typeface="Calibri"/>
                <a:cs typeface="Calibri"/>
                <a:sym typeface="Calibri"/>
              </a:rPr>
              <a:t>Build models</a:t>
            </a:r>
            <a:endParaRPr sz="1800" b="1">
              <a:solidFill>
                <a:srgbClr val="4A86E8"/>
              </a:solidFill>
              <a:latin typeface="Calibri"/>
              <a:ea typeface="Calibri"/>
              <a:cs typeface="Calibri"/>
              <a:sym typeface="Calibri"/>
            </a:endParaRPr>
          </a:p>
        </p:txBody>
      </p:sp>
      <p:sp>
        <p:nvSpPr>
          <p:cNvPr id="835" name="Google Shape;835;p56"/>
          <p:cNvSpPr txBox="1"/>
          <p:nvPr/>
        </p:nvSpPr>
        <p:spPr>
          <a:xfrm>
            <a:off x="3583925" y="2682850"/>
            <a:ext cx="20868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800" b="1">
                <a:solidFill>
                  <a:srgbClr val="4A86E8"/>
                </a:solidFill>
                <a:latin typeface="Calibri"/>
                <a:ea typeface="Calibri"/>
                <a:cs typeface="Calibri"/>
                <a:sym typeface="Calibri"/>
              </a:rPr>
              <a:t>Simulation</a:t>
            </a:r>
            <a:endParaRPr sz="1800" b="1">
              <a:solidFill>
                <a:srgbClr val="4A86E8"/>
              </a:solidFill>
              <a:latin typeface="Calibri"/>
              <a:ea typeface="Calibri"/>
              <a:cs typeface="Calibri"/>
              <a:sym typeface="Calibri"/>
            </a:endParaRPr>
          </a:p>
        </p:txBody>
      </p:sp>
      <p:sp>
        <p:nvSpPr>
          <p:cNvPr id="836" name="Google Shape;836;p56"/>
          <p:cNvSpPr txBox="1"/>
          <p:nvPr/>
        </p:nvSpPr>
        <p:spPr>
          <a:xfrm>
            <a:off x="5846575" y="2672279"/>
            <a:ext cx="18465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800" b="1">
                <a:solidFill>
                  <a:srgbClr val="4A86E8"/>
                </a:solidFill>
                <a:latin typeface="Calibri"/>
                <a:ea typeface="Calibri"/>
                <a:cs typeface="Calibri"/>
                <a:sym typeface="Calibri"/>
              </a:rPr>
              <a:t>Plotting</a:t>
            </a:r>
            <a:endParaRPr sz="1800" b="1">
              <a:solidFill>
                <a:srgbClr val="4A86E8"/>
              </a:solidFill>
              <a:latin typeface="Calibri"/>
              <a:ea typeface="Calibri"/>
              <a:cs typeface="Calibri"/>
              <a:sym typeface="Calibri"/>
            </a:endParaRPr>
          </a:p>
        </p:txBody>
      </p:sp>
      <p:cxnSp>
        <p:nvCxnSpPr>
          <p:cNvPr id="837" name="Google Shape;837;p56"/>
          <p:cNvCxnSpPr/>
          <p:nvPr/>
        </p:nvCxnSpPr>
        <p:spPr>
          <a:xfrm>
            <a:off x="3099050" y="2941775"/>
            <a:ext cx="832500" cy="0"/>
          </a:xfrm>
          <a:prstGeom prst="straightConnector1">
            <a:avLst/>
          </a:prstGeom>
          <a:noFill/>
          <a:ln w="28575" cap="flat" cmpd="sng">
            <a:solidFill>
              <a:srgbClr val="000000"/>
            </a:solidFill>
            <a:prstDash val="solid"/>
            <a:round/>
            <a:headEnd type="none" w="med" len="med"/>
            <a:tailEnd type="triangle" w="med" len="med"/>
          </a:ln>
        </p:spPr>
      </p:cxnSp>
      <p:cxnSp>
        <p:nvCxnSpPr>
          <p:cNvPr id="838" name="Google Shape;838;p56"/>
          <p:cNvCxnSpPr/>
          <p:nvPr/>
        </p:nvCxnSpPr>
        <p:spPr>
          <a:xfrm>
            <a:off x="5351425" y="2932000"/>
            <a:ext cx="832500" cy="0"/>
          </a:xfrm>
          <a:prstGeom prst="straightConnector1">
            <a:avLst/>
          </a:prstGeom>
          <a:noFill/>
          <a:ln w="28575" cap="flat" cmpd="sng">
            <a:solidFill>
              <a:srgbClr val="00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57"/>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844" name="Google Shape;844;p57"/>
          <p:cNvSpPr txBox="1">
            <a:spLocks noGrp="1"/>
          </p:cNvSpPr>
          <p:nvPr>
            <p:ph type="subTitle" idx="1"/>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5" name="Google Shape;845;p57"/>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p57"/>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38</a:t>
            </a:fld>
            <a:endParaRPr/>
          </a:p>
        </p:txBody>
      </p:sp>
      <p:sp>
        <p:nvSpPr>
          <p:cNvPr id="847" name="Google Shape;847;p57"/>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How to predict if a circadian clock ticks or not?</a:t>
            </a:r>
            <a:endParaRPr sz="2400" b="1">
              <a:solidFill>
                <a:srgbClr val="4A86E8"/>
              </a:solidFill>
            </a:endParaRPr>
          </a:p>
        </p:txBody>
      </p:sp>
      <p:sp>
        <p:nvSpPr>
          <p:cNvPr id="848" name="Google Shape;848;p57"/>
          <p:cNvSpPr/>
          <p:nvPr/>
        </p:nvSpPr>
        <p:spPr>
          <a:xfrm>
            <a:off x="2181425" y="2414400"/>
            <a:ext cx="1256400" cy="13284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Stability analysis</a:t>
            </a:r>
            <a:endParaRPr/>
          </a:p>
        </p:txBody>
      </p:sp>
      <p:pic>
        <p:nvPicPr>
          <p:cNvPr id="849" name="Google Shape;849;p57" descr="「stability analysis」的圖片搜尋結果&quot;"/>
          <p:cNvPicPr preferRelativeResize="0"/>
          <p:nvPr/>
        </p:nvPicPr>
        <p:blipFill>
          <a:blip r:embed="rId3">
            <a:alphaModFix/>
          </a:blip>
          <a:stretch>
            <a:fillRect/>
          </a:stretch>
        </p:blipFill>
        <p:spPr>
          <a:xfrm>
            <a:off x="3813162" y="1598239"/>
            <a:ext cx="4262313" cy="2766588"/>
          </a:xfrm>
          <a:prstGeom prst="rect">
            <a:avLst/>
          </a:prstGeom>
          <a:noFill/>
          <a:ln>
            <a:noFill/>
          </a:ln>
        </p:spPr>
      </p:pic>
      <p:grpSp>
        <p:nvGrpSpPr>
          <p:cNvPr id="850" name="Google Shape;850;p57"/>
          <p:cNvGrpSpPr/>
          <p:nvPr/>
        </p:nvGrpSpPr>
        <p:grpSpPr>
          <a:xfrm>
            <a:off x="336351" y="3244350"/>
            <a:ext cx="1208842" cy="1328400"/>
            <a:chOff x="5054579" y="2458025"/>
            <a:chExt cx="1422000" cy="1328400"/>
          </a:xfrm>
        </p:grpSpPr>
        <p:sp>
          <p:nvSpPr>
            <p:cNvPr id="851" name="Google Shape;851;p57"/>
            <p:cNvSpPr/>
            <p:nvPr/>
          </p:nvSpPr>
          <p:spPr>
            <a:xfrm>
              <a:off x="5054579" y="2458025"/>
              <a:ext cx="1422000" cy="13284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Critical- point criterion</a:t>
              </a:r>
              <a:endParaRPr/>
            </a:p>
          </p:txBody>
        </p:sp>
        <p:pic>
          <p:nvPicPr>
            <p:cNvPr id="852" name="Google Shape;852;p57" descr="Circular graphic of business cycle or circuit free icon" title="Circular graphic of business cycle or circuit free icon"/>
            <p:cNvPicPr preferRelativeResize="0"/>
            <p:nvPr/>
          </p:nvPicPr>
          <p:blipFill>
            <a:blip r:embed="rId4">
              <a:alphaModFix/>
            </a:blip>
            <a:stretch>
              <a:fillRect/>
            </a:stretch>
          </p:blipFill>
          <p:spPr>
            <a:xfrm>
              <a:off x="5529585" y="2540102"/>
              <a:ext cx="527412" cy="527400"/>
            </a:xfrm>
            <a:prstGeom prst="rect">
              <a:avLst/>
            </a:prstGeom>
            <a:noFill/>
            <a:ln>
              <a:noFill/>
            </a:ln>
          </p:spPr>
        </p:pic>
      </p:grpSp>
      <p:grpSp>
        <p:nvGrpSpPr>
          <p:cNvPr id="853" name="Google Shape;853;p57"/>
          <p:cNvGrpSpPr/>
          <p:nvPr/>
        </p:nvGrpSpPr>
        <p:grpSpPr>
          <a:xfrm>
            <a:off x="336125" y="1197013"/>
            <a:ext cx="1256400" cy="1328400"/>
            <a:chOff x="696925" y="1575438"/>
            <a:chExt cx="1256400" cy="1328400"/>
          </a:xfrm>
        </p:grpSpPr>
        <p:sp>
          <p:nvSpPr>
            <p:cNvPr id="854" name="Google Shape;854;p57"/>
            <p:cNvSpPr/>
            <p:nvPr/>
          </p:nvSpPr>
          <p:spPr>
            <a:xfrm>
              <a:off x="696925" y="1575438"/>
              <a:ext cx="1256400" cy="13284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zh-TW"/>
                <a:t>Simulation</a:t>
              </a:r>
              <a:endParaRPr/>
            </a:p>
          </p:txBody>
        </p:sp>
        <p:pic>
          <p:nvPicPr>
            <p:cNvPr id="855" name="Google Shape;855;p57" descr="Computer Free Icon"/>
            <p:cNvPicPr preferRelativeResize="0"/>
            <p:nvPr/>
          </p:nvPicPr>
          <p:blipFill>
            <a:blip r:embed="rId5">
              <a:alphaModFix/>
            </a:blip>
            <a:stretch>
              <a:fillRect/>
            </a:stretch>
          </p:blipFill>
          <p:spPr>
            <a:xfrm>
              <a:off x="957385" y="1669704"/>
              <a:ext cx="735475" cy="735500"/>
            </a:xfrm>
            <a:prstGeom prst="rect">
              <a:avLst/>
            </a:prstGeom>
            <a:noFill/>
            <a:ln>
              <a:noFill/>
            </a:ln>
          </p:spPr>
        </p:pic>
      </p:grpSp>
      <p:pic>
        <p:nvPicPr>
          <p:cNvPr id="856" name="Google Shape;856;p57" descr="Function mathematical symbol Free Icon"/>
          <p:cNvPicPr preferRelativeResize="0"/>
          <p:nvPr/>
        </p:nvPicPr>
        <p:blipFill>
          <a:blip r:embed="rId6">
            <a:alphaModFix/>
          </a:blip>
          <a:stretch>
            <a:fillRect/>
          </a:stretch>
        </p:blipFill>
        <p:spPr>
          <a:xfrm>
            <a:off x="2564501" y="2585457"/>
            <a:ext cx="548700" cy="548681"/>
          </a:xfrm>
          <a:prstGeom prst="rect">
            <a:avLst/>
          </a:prstGeom>
          <a:noFill/>
          <a:ln>
            <a:noFill/>
          </a:ln>
        </p:spPr>
      </p:pic>
      <p:sp>
        <p:nvSpPr>
          <p:cNvPr id="857" name="Google Shape;857;p57"/>
          <p:cNvSpPr txBox="1"/>
          <p:nvPr/>
        </p:nvSpPr>
        <p:spPr>
          <a:xfrm>
            <a:off x="3813125" y="4408500"/>
            <a:ext cx="42624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atin typeface="Calibri"/>
                <a:ea typeface="Calibri"/>
                <a:cs typeface="Calibri"/>
                <a:sym typeface="Calibri"/>
              </a:rPr>
              <a:t>dx/dt = Ax, where x is vector of agents.</a:t>
            </a:r>
            <a:endParaRPr>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58"/>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Limit Cycle</a:t>
            </a:r>
            <a:endParaRPr/>
          </a:p>
        </p:txBody>
      </p:sp>
      <p:sp>
        <p:nvSpPr>
          <p:cNvPr id="863" name="Google Shape;863;p58"/>
          <p:cNvSpPr txBox="1">
            <a:spLocks noGrp="1"/>
          </p:cNvSpPr>
          <p:nvPr>
            <p:ph type="subTitle" idx="1"/>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b="0"/>
              <a:t>https://en.wikipedia.org/wiki/Limit_cycle</a:t>
            </a:r>
            <a:endParaRPr b="0"/>
          </a:p>
        </p:txBody>
      </p:sp>
      <p:sp>
        <p:nvSpPr>
          <p:cNvPr id="864" name="Google Shape;864;p58"/>
          <p:cNvSpPr txBox="1">
            <a:spLocks noGrp="1"/>
          </p:cNvSpPr>
          <p:nvPr>
            <p:ph type="title" idx="2"/>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5" name="Google Shape;865;p58"/>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39</a:t>
            </a:fld>
            <a:endParaRPr/>
          </a:p>
        </p:txBody>
      </p:sp>
      <p:sp>
        <p:nvSpPr>
          <p:cNvPr id="866" name="Google Shape;866;p58"/>
          <p:cNvSpPr txBox="1">
            <a:spLocks noGrp="1"/>
          </p:cNvSpPr>
          <p:nvPr>
            <p:ph type="subTitle" idx="429496729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b="1">
                <a:solidFill>
                  <a:srgbClr val="4A86E8"/>
                </a:solidFill>
              </a:rPr>
              <a:t>What is phase plot?</a:t>
            </a:r>
            <a:endParaRPr sz="2400" b="1">
              <a:solidFill>
                <a:srgbClr val="4A86E8"/>
              </a:solidFill>
            </a:endParaRPr>
          </a:p>
        </p:txBody>
      </p:sp>
      <p:sp>
        <p:nvSpPr>
          <p:cNvPr id="867" name="Google Shape;867;p58"/>
          <p:cNvSpPr txBox="1"/>
          <p:nvPr/>
        </p:nvSpPr>
        <p:spPr>
          <a:xfrm>
            <a:off x="74000" y="2640400"/>
            <a:ext cx="2534700" cy="18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latin typeface="Calibri"/>
                <a:ea typeface="Calibri"/>
                <a:cs typeface="Calibri"/>
                <a:sym typeface="Calibri"/>
              </a:rPr>
              <a:t>Phase plane can be used to visualize </a:t>
            </a:r>
            <a:r>
              <a:rPr lang="zh-TW" sz="1800" b="1">
                <a:solidFill>
                  <a:srgbClr val="4A86E8"/>
                </a:solidFill>
                <a:latin typeface="Calibri"/>
                <a:ea typeface="Calibri"/>
                <a:cs typeface="Calibri"/>
                <a:sym typeface="Calibri"/>
              </a:rPr>
              <a:t>the gradient of motion</a:t>
            </a:r>
            <a:r>
              <a:rPr lang="zh-TW" sz="1800">
                <a:latin typeface="Calibri"/>
                <a:ea typeface="Calibri"/>
                <a:cs typeface="Calibri"/>
                <a:sym typeface="Calibri"/>
              </a:rPr>
              <a:t>. </a:t>
            </a:r>
            <a:endParaRPr sz="1800">
              <a:latin typeface="Calibri"/>
              <a:ea typeface="Calibri"/>
              <a:cs typeface="Calibri"/>
              <a:sym typeface="Calibri"/>
            </a:endParaRPr>
          </a:p>
        </p:txBody>
      </p:sp>
      <p:pic>
        <p:nvPicPr>
          <p:cNvPr id="868" name="Google Shape;868;p58"/>
          <p:cNvPicPr preferRelativeResize="0"/>
          <p:nvPr/>
        </p:nvPicPr>
        <p:blipFill>
          <a:blip r:embed="rId3">
            <a:alphaModFix/>
          </a:blip>
          <a:stretch>
            <a:fillRect/>
          </a:stretch>
        </p:blipFill>
        <p:spPr>
          <a:xfrm>
            <a:off x="2787526" y="1478400"/>
            <a:ext cx="3846424" cy="2884800"/>
          </a:xfrm>
          <a:prstGeom prst="rect">
            <a:avLst/>
          </a:prstGeom>
          <a:noFill/>
          <a:ln>
            <a:noFill/>
          </a:ln>
        </p:spPr>
      </p:pic>
      <p:sp>
        <p:nvSpPr>
          <p:cNvPr id="869" name="Google Shape;869;p58"/>
          <p:cNvSpPr txBox="1"/>
          <p:nvPr/>
        </p:nvSpPr>
        <p:spPr>
          <a:xfrm>
            <a:off x="2608775" y="2729025"/>
            <a:ext cx="6939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a:latin typeface="Calibri"/>
                <a:ea typeface="Calibri"/>
                <a:cs typeface="Calibri"/>
                <a:sym typeface="Calibri"/>
              </a:rPr>
              <a:t>🦊</a:t>
            </a:r>
            <a:endParaRPr sz="2400">
              <a:latin typeface="Calibri"/>
              <a:ea typeface="Calibri"/>
              <a:cs typeface="Calibri"/>
              <a:sym typeface="Calibri"/>
            </a:endParaRPr>
          </a:p>
        </p:txBody>
      </p:sp>
      <p:sp>
        <p:nvSpPr>
          <p:cNvPr id="870" name="Google Shape;870;p58"/>
          <p:cNvSpPr txBox="1"/>
          <p:nvPr/>
        </p:nvSpPr>
        <p:spPr>
          <a:xfrm>
            <a:off x="4486338" y="4168550"/>
            <a:ext cx="4488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a:latin typeface="Calibri"/>
                <a:ea typeface="Calibri"/>
                <a:cs typeface="Calibri"/>
                <a:sym typeface="Calibri"/>
              </a:rPr>
              <a:t>🐰</a:t>
            </a:r>
            <a:endParaRPr sz="2400">
              <a:latin typeface="Calibri"/>
              <a:ea typeface="Calibri"/>
              <a:cs typeface="Calibri"/>
              <a:sym typeface="Calibri"/>
            </a:endParaRPr>
          </a:p>
        </p:txBody>
      </p:sp>
      <p:grpSp>
        <p:nvGrpSpPr>
          <p:cNvPr id="871" name="Google Shape;871;p58"/>
          <p:cNvGrpSpPr/>
          <p:nvPr/>
        </p:nvGrpSpPr>
        <p:grpSpPr>
          <a:xfrm>
            <a:off x="6775917" y="1146850"/>
            <a:ext cx="2508900" cy="3333900"/>
            <a:chOff x="6775917" y="1146850"/>
            <a:chExt cx="2508900" cy="3333900"/>
          </a:xfrm>
        </p:grpSpPr>
        <p:sp>
          <p:nvSpPr>
            <p:cNvPr id="872" name="Google Shape;872;p58"/>
            <p:cNvSpPr/>
            <p:nvPr/>
          </p:nvSpPr>
          <p:spPr>
            <a:xfrm>
              <a:off x="6826675" y="1146850"/>
              <a:ext cx="2219100" cy="3333900"/>
            </a:xfrm>
            <a:prstGeom prst="roundRect">
              <a:avLst>
                <a:gd name="adj" fmla="val 16667"/>
              </a:avLst>
            </a:prstGeom>
            <a:solidFill>
              <a:srgbClr val="FF99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8"/>
            <p:cNvSpPr txBox="1"/>
            <p:nvPr/>
          </p:nvSpPr>
          <p:spPr>
            <a:xfrm>
              <a:off x="6775925" y="1299250"/>
              <a:ext cx="22191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1800" b="1">
                  <a:solidFill>
                    <a:srgbClr val="4A86E8"/>
                  </a:solidFill>
                </a:rPr>
                <a:t>Phase Plane</a:t>
              </a:r>
              <a:endParaRPr b="1">
                <a:solidFill>
                  <a:srgbClr val="4A86E8"/>
                </a:solidFill>
              </a:endParaRPr>
            </a:p>
          </p:txBody>
        </p:sp>
        <p:sp>
          <p:nvSpPr>
            <p:cNvPr id="874" name="Google Shape;874;p58"/>
            <p:cNvSpPr txBox="1"/>
            <p:nvPr/>
          </p:nvSpPr>
          <p:spPr>
            <a:xfrm>
              <a:off x="6775917" y="1875150"/>
              <a:ext cx="2508900" cy="9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b="1">
                  <a:solidFill>
                    <a:schemeClr val="dk1"/>
                  </a:solidFill>
                </a:rPr>
                <a:t>1. Trajectory of dynamical systems</a:t>
              </a:r>
              <a:endParaRPr sz="1800" b="1">
                <a:solidFill>
                  <a:schemeClr val="dk1"/>
                </a:solidFill>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None/>
              </a:pPr>
              <a:r>
                <a:rPr lang="zh-TW" sz="1800" b="1">
                  <a:solidFill>
                    <a:schemeClr val="dk1"/>
                  </a:solidFill>
                </a:rPr>
                <a:t>2. Indicate the system behavior. Like </a:t>
              </a:r>
              <a:r>
                <a:rPr lang="zh-TW" sz="1800" b="1" i="1">
                  <a:solidFill>
                    <a:srgbClr val="980000"/>
                  </a:solidFill>
                </a:rPr>
                <a:t>limit cycle</a:t>
              </a:r>
              <a:endParaRPr sz="1800" b="1" i="1">
                <a:solidFill>
                  <a:srgbClr val="980000"/>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History of Circadian Discovery</a:t>
            </a:r>
            <a:endParaRPr/>
          </a:p>
        </p:txBody>
      </p:sp>
      <p:sp>
        <p:nvSpPr>
          <p:cNvPr id="170" name="Google Shape;170;p23"/>
          <p:cNvSpPr txBox="1">
            <a:spLocks noGrp="1"/>
          </p:cNvSpPr>
          <p:nvPr>
            <p:ph type="subTitle" idx="2"/>
          </p:nvPr>
        </p:nvSpPr>
        <p:spPr>
          <a:xfrm>
            <a:off x="0" y="4432831"/>
            <a:ext cx="4025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u="sng">
                <a:solidFill>
                  <a:schemeClr val="hlink"/>
                </a:solidFill>
                <a:hlinkClick r:id="rId3"/>
              </a:rPr>
              <a:t>https://www.nature.com/articles/381024a0</a:t>
            </a:r>
            <a:endParaRPr/>
          </a:p>
          <a:p>
            <a:pPr marL="0" lvl="0" indent="0" algn="l" rtl="0">
              <a:spcBef>
                <a:spcPts val="0"/>
              </a:spcBef>
              <a:spcAft>
                <a:spcPts val="0"/>
              </a:spcAft>
              <a:buNone/>
            </a:pPr>
            <a:r>
              <a:rPr lang="zh-TW" u="sng">
                <a:solidFill>
                  <a:schemeClr val="hlink"/>
                </a:solidFill>
                <a:hlinkClick r:id="rId4"/>
              </a:rPr>
              <a:t>https://www.nature.com/articles/24750</a:t>
            </a:r>
            <a:endParaRPr/>
          </a:p>
        </p:txBody>
      </p:sp>
      <p:sp>
        <p:nvSpPr>
          <p:cNvPr id="171" name="Google Shape;171;p23"/>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4</a:t>
            </a:fld>
            <a:endParaRPr/>
          </a:p>
        </p:txBody>
      </p:sp>
      <p:grpSp>
        <p:nvGrpSpPr>
          <p:cNvPr id="173" name="Google Shape;173;p23"/>
          <p:cNvGrpSpPr/>
          <p:nvPr/>
        </p:nvGrpSpPr>
        <p:grpSpPr>
          <a:xfrm>
            <a:off x="5412438" y="975250"/>
            <a:ext cx="2258400" cy="3192975"/>
            <a:chOff x="2779813" y="929650"/>
            <a:chExt cx="2258400" cy="3192975"/>
          </a:xfrm>
        </p:grpSpPr>
        <p:pic>
          <p:nvPicPr>
            <p:cNvPr id="174" name="Google Shape;174;p23"/>
            <p:cNvPicPr preferRelativeResize="0"/>
            <p:nvPr/>
          </p:nvPicPr>
          <p:blipFill>
            <a:blip r:embed="rId5">
              <a:alphaModFix/>
            </a:blip>
            <a:stretch>
              <a:fillRect/>
            </a:stretch>
          </p:blipFill>
          <p:spPr>
            <a:xfrm>
              <a:off x="2858600" y="929650"/>
              <a:ext cx="2100825" cy="2770274"/>
            </a:xfrm>
            <a:prstGeom prst="rect">
              <a:avLst/>
            </a:prstGeom>
            <a:noFill/>
            <a:ln>
              <a:noFill/>
            </a:ln>
          </p:spPr>
        </p:pic>
        <p:sp>
          <p:nvSpPr>
            <p:cNvPr id="175" name="Google Shape;175;p23"/>
            <p:cNvSpPr txBox="1"/>
            <p:nvPr/>
          </p:nvSpPr>
          <p:spPr>
            <a:xfrm>
              <a:off x="2779813" y="3699925"/>
              <a:ext cx="22584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Jürgen Aschoff  (1913-1998)</a:t>
              </a:r>
              <a:endParaRPr>
                <a:latin typeface="Calibri"/>
                <a:ea typeface="Calibri"/>
                <a:cs typeface="Calibri"/>
                <a:sym typeface="Calibri"/>
              </a:endParaRPr>
            </a:p>
          </p:txBody>
        </p:sp>
      </p:grpSp>
      <p:grpSp>
        <p:nvGrpSpPr>
          <p:cNvPr id="176" name="Google Shape;176;p23"/>
          <p:cNvGrpSpPr/>
          <p:nvPr/>
        </p:nvGrpSpPr>
        <p:grpSpPr>
          <a:xfrm>
            <a:off x="1385288" y="924388"/>
            <a:ext cx="2416200" cy="3203475"/>
            <a:chOff x="804463" y="1369225"/>
            <a:chExt cx="2416200" cy="3203475"/>
          </a:xfrm>
        </p:grpSpPr>
        <p:pic>
          <p:nvPicPr>
            <p:cNvPr id="177" name="Google Shape;177;p23"/>
            <p:cNvPicPr preferRelativeResize="0"/>
            <p:nvPr/>
          </p:nvPicPr>
          <p:blipFill>
            <a:blip r:embed="rId6">
              <a:alphaModFix/>
            </a:blip>
            <a:stretch>
              <a:fillRect/>
            </a:stretch>
          </p:blipFill>
          <p:spPr>
            <a:xfrm>
              <a:off x="962138" y="1369225"/>
              <a:ext cx="2100828" cy="2770287"/>
            </a:xfrm>
            <a:prstGeom prst="rect">
              <a:avLst/>
            </a:prstGeom>
            <a:noFill/>
            <a:ln>
              <a:noFill/>
            </a:ln>
          </p:spPr>
        </p:pic>
        <p:sp>
          <p:nvSpPr>
            <p:cNvPr id="178" name="Google Shape;178;p23"/>
            <p:cNvSpPr txBox="1"/>
            <p:nvPr/>
          </p:nvSpPr>
          <p:spPr>
            <a:xfrm>
              <a:off x="804463" y="4139500"/>
              <a:ext cx="2416200"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Colin Pittendrigh  (1918-1996)</a:t>
              </a:r>
              <a:endParaRPr>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59"/>
          <p:cNvSpPr txBox="1">
            <a:spLocks noGrp="1"/>
          </p:cNvSpPr>
          <p:nvPr>
            <p:ph type="subTitle" idx="3"/>
          </p:nvPr>
        </p:nvSpPr>
        <p:spPr>
          <a:xfrm>
            <a:off x="0" y="4572750"/>
            <a:ext cx="92526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El Cheikh Hussein et al. Molecular and Cellular Networks in The Suprachiasmatic Nuclei. (2019)</a:t>
            </a:r>
            <a:endParaRPr/>
          </a:p>
        </p:txBody>
      </p:sp>
      <p:sp>
        <p:nvSpPr>
          <p:cNvPr id="880" name="Google Shape;880;p59"/>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What is Jetlag?</a:t>
            </a:r>
            <a:endParaRPr/>
          </a:p>
        </p:txBody>
      </p:sp>
      <p:sp>
        <p:nvSpPr>
          <p:cNvPr id="881" name="Google Shape;881;p59"/>
          <p:cNvSpPr txBox="1">
            <a:spLocks noGrp="1"/>
          </p:cNvSpPr>
          <p:nvPr>
            <p:ph type="title" idx="4"/>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Supplemental Materials</a:t>
            </a:r>
            <a:endParaRPr/>
          </a:p>
        </p:txBody>
      </p:sp>
      <p:sp>
        <p:nvSpPr>
          <p:cNvPr id="882" name="Google Shape;882;p59"/>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40</a:t>
            </a:fld>
            <a:endParaRPr/>
          </a:p>
        </p:txBody>
      </p:sp>
      <p:sp>
        <p:nvSpPr>
          <p:cNvPr id="883" name="Google Shape;883;p59"/>
          <p:cNvSpPr txBox="1"/>
          <p:nvPr/>
        </p:nvSpPr>
        <p:spPr>
          <a:xfrm>
            <a:off x="1693875" y="1642800"/>
            <a:ext cx="2798400" cy="928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zh-TW" sz="1500" b="1">
                <a:solidFill>
                  <a:srgbClr val="4A86E8"/>
                </a:solidFill>
                <a:latin typeface="Calibri"/>
                <a:ea typeface="Calibri"/>
                <a:cs typeface="Calibri"/>
                <a:sym typeface="Calibri"/>
              </a:rPr>
              <a:t>Synchronization of SCN</a:t>
            </a:r>
            <a:r>
              <a:rPr lang="zh-TW" sz="1500" b="1">
                <a:solidFill>
                  <a:srgbClr val="FF0000"/>
                </a:solidFill>
                <a:latin typeface="Calibri"/>
                <a:ea typeface="Calibri"/>
                <a:cs typeface="Calibri"/>
                <a:sym typeface="Calibri"/>
              </a:rPr>
              <a:t> </a:t>
            </a:r>
            <a:r>
              <a:rPr lang="zh-TW" sz="1500" b="1">
                <a:latin typeface="Calibri"/>
                <a:ea typeface="Calibri"/>
                <a:cs typeface="Calibri"/>
                <a:sym typeface="Calibri"/>
              </a:rPr>
              <a:t>is the key to functional regulation.</a:t>
            </a:r>
            <a:endParaRPr b="1"/>
          </a:p>
        </p:txBody>
      </p:sp>
      <p:sp>
        <p:nvSpPr>
          <p:cNvPr id="884" name="Google Shape;884;p59"/>
          <p:cNvSpPr txBox="1"/>
          <p:nvPr/>
        </p:nvSpPr>
        <p:spPr>
          <a:xfrm>
            <a:off x="1693875" y="3482875"/>
            <a:ext cx="2940000" cy="928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400"/>
              </a:spcBef>
              <a:spcAft>
                <a:spcPts val="0"/>
              </a:spcAft>
              <a:buNone/>
            </a:pPr>
            <a:r>
              <a:rPr lang="zh-TW" sz="1500" b="1">
                <a:latin typeface="Calibri"/>
                <a:ea typeface="Calibri"/>
                <a:cs typeface="Calibri"/>
                <a:sym typeface="Calibri"/>
              </a:rPr>
              <a:t>Phase shift cause </a:t>
            </a:r>
            <a:r>
              <a:rPr lang="zh-TW" sz="1500" b="1">
                <a:solidFill>
                  <a:srgbClr val="4A86E8"/>
                </a:solidFill>
                <a:latin typeface="Calibri"/>
                <a:ea typeface="Calibri"/>
                <a:cs typeface="Calibri"/>
                <a:sym typeface="Calibri"/>
              </a:rPr>
              <a:t>heterogeneous impact</a:t>
            </a:r>
            <a:r>
              <a:rPr lang="zh-TW" sz="1500" b="1">
                <a:latin typeface="Calibri"/>
                <a:ea typeface="Calibri"/>
                <a:cs typeface="Calibri"/>
                <a:sym typeface="Calibri"/>
              </a:rPr>
              <a:t> on SCN cells.</a:t>
            </a:r>
            <a:endParaRPr sz="1500" b="1">
              <a:latin typeface="Calibri"/>
              <a:ea typeface="Calibri"/>
              <a:cs typeface="Calibri"/>
              <a:sym typeface="Calibri"/>
            </a:endParaRPr>
          </a:p>
        </p:txBody>
      </p:sp>
      <p:sp>
        <p:nvSpPr>
          <p:cNvPr id="885" name="Google Shape;885;p59"/>
          <p:cNvSpPr txBox="1">
            <a:spLocks noGrp="1"/>
          </p:cNvSpPr>
          <p:nvPr>
            <p:ph type="subTitle" idx="5"/>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zh-TW" sz="2400"/>
              <a:t>Beyond the cell</a:t>
            </a:r>
            <a:endParaRPr sz="2400"/>
          </a:p>
        </p:txBody>
      </p:sp>
      <p:pic>
        <p:nvPicPr>
          <p:cNvPr id="886" name="Google Shape;886;p59" descr="「mechanism jet lag scn」的圖片搜尋結果&quot;"/>
          <p:cNvPicPr preferRelativeResize="0"/>
          <p:nvPr/>
        </p:nvPicPr>
        <p:blipFill>
          <a:blip r:embed="rId3">
            <a:alphaModFix/>
          </a:blip>
          <a:stretch>
            <a:fillRect/>
          </a:stretch>
        </p:blipFill>
        <p:spPr>
          <a:xfrm>
            <a:off x="4790150" y="1580226"/>
            <a:ext cx="4297470" cy="2684650"/>
          </a:xfrm>
          <a:prstGeom prst="rect">
            <a:avLst/>
          </a:prstGeom>
          <a:noFill/>
          <a:ln>
            <a:noFill/>
          </a:ln>
        </p:spPr>
      </p:pic>
      <p:grpSp>
        <p:nvGrpSpPr>
          <p:cNvPr id="887" name="Google Shape;887;p59"/>
          <p:cNvGrpSpPr/>
          <p:nvPr/>
        </p:nvGrpSpPr>
        <p:grpSpPr>
          <a:xfrm>
            <a:off x="579750" y="1781950"/>
            <a:ext cx="870451" cy="714926"/>
            <a:chOff x="579750" y="1781950"/>
            <a:chExt cx="870451" cy="714926"/>
          </a:xfrm>
        </p:grpSpPr>
        <p:pic>
          <p:nvPicPr>
            <p:cNvPr id="888" name="Google Shape;888;p59" descr="Metronome Free Icon"/>
            <p:cNvPicPr preferRelativeResize="0"/>
            <p:nvPr/>
          </p:nvPicPr>
          <p:blipFill>
            <a:blip r:embed="rId4">
              <a:alphaModFix/>
            </a:blip>
            <a:stretch>
              <a:fillRect/>
            </a:stretch>
          </p:blipFill>
          <p:spPr>
            <a:xfrm>
              <a:off x="579750" y="1781950"/>
              <a:ext cx="435226" cy="435226"/>
            </a:xfrm>
            <a:prstGeom prst="rect">
              <a:avLst/>
            </a:prstGeom>
            <a:noFill/>
            <a:ln>
              <a:noFill/>
            </a:ln>
          </p:spPr>
        </p:pic>
        <p:pic>
          <p:nvPicPr>
            <p:cNvPr id="889" name="Google Shape;889;p59" descr="Metronome Free Icon"/>
            <p:cNvPicPr preferRelativeResize="0"/>
            <p:nvPr/>
          </p:nvPicPr>
          <p:blipFill>
            <a:blip r:embed="rId4">
              <a:alphaModFix/>
            </a:blip>
            <a:stretch>
              <a:fillRect/>
            </a:stretch>
          </p:blipFill>
          <p:spPr>
            <a:xfrm>
              <a:off x="1014975" y="1781950"/>
              <a:ext cx="435226" cy="435226"/>
            </a:xfrm>
            <a:prstGeom prst="rect">
              <a:avLst/>
            </a:prstGeom>
            <a:noFill/>
            <a:ln>
              <a:noFill/>
            </a:ln>
          </p:spPr>
        </p:pic>
        <p:pic>
          <p:nvPicPr>
            <p:cNvPr id="890" name="Google Shape;890;p59" descr="Metronome Free Icon"/>
            <p:cNvPicPr preferRelativeResize="0"/>
            <p:nvPr/>
          </p:nvPicPr>
          <p:blipFill>
            <a:blip r:embed="rId4">
              <a:alphaModFix/>
            </a:blip>
            <a:stretch>
              <a:fillRect/>
            </a:stretch>
          </p:blipFill>
          <p:spPr>
            <a:xfrm>
              <a:off x="842725" y="2061650"/>
              <a:ext cx="435226" cy="435226"/>
            </a:xfrm>
            <a:prstGeom prst="rect">
              <a:avLst/>
            </a:prstGeom>
            <a:noFill/>
            <a:ln>
              <a:noFill/>
            </a:ln>
          </p:spPr>
        </p:pic>
      </p:grpSp>
      <p:pic>
        <p:nvPicPr>
          <p:cNvPr id="891" name="Google Shape;891;p59" descr="「chaos」的圖片搜尋結果&quot;"/>
          <p:cNvPicPr preferRelativeResize="0"/>
          <p:nvPr/>
        </p:nvPicPr>
        <p:blipFill rotWithShape="1">
          <a:blip r:embed="rId5">
            <a:alphaModFix/>
          </a:blip>
          <a:srcRect t="16904" b="10882"/>
          <a:stretch/>
        </p:blipFill>
        <p:spPr>
          <a:xfrm>
            <a:off x="505675" y="3599175"/>
            <a:ext cx="1031924" cy="458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60"/>
          <p:cNvSpPr txBox="1">
            <a:spLocks noGrp="1"/>
          </p:cNvSpPr>
          <p:nvPr>
            <p:ph type="subTitle" idx="2"/>
          </p:nvPr>
        </p:nvSpPr>
        <p:spPr>
          <a:xfrm>
            <a:off x="4575050" y="4626075"/>
            <a:ext cx="4025100" cy="2394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1100"/>
              <a:buFont typeface="Arial"/>
              <a:buNone/>
            </a:pPr>
            <a:r>
              <a:rPr lang="zh-TW">
                <a:latin typeface="Arial"/>
                <a:ea typeface="Arial"/>
                <a:cs typeface="Arial"/>
                <a:sym typeface="Arial"/>
              </a:rPr>
              <a:t>Image: </a:t>
            </a:r>
            <a:r>
              <a:rPr lang="zh-TW" u="sng">
                <a:latin typeface="Arial"/>
                <a:ea typeface="Arial"/>
                <a:cs typeface="Arial"/>
                <a:sym typeface="Arial"/>
                <a:hlinkClick r:id="rId3"/>
              </a:rPr>
              <a:t>source</a:t>
            </a:r>
            <a:endParaRPr/>
          </a:p>
        </p:txBody>
      </p:sp>
      <p:sp>
        <p:nvSpPr>
          <p:cNvPr id="897" name="Google Shape;897;p60"/>
          <p:cNvSpPr txBox="1">
            <a:spLocks noGrp="1"/>
          </p:cNvSpPr>
          <p:nvPr>
            <p:ph type="subTitle" idx="3"/>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Ref.: </a:t>
            </a:r>
            <a:r>
              <a:rPr lang="zh-TW" u="sng">
                <a:hlinkClick r:id="rId4"/>
              </a:rPr>
              <a:t>link</a:t>
            </a:r>
            <a:endParaRPr/>
          </a:p>
        </p:txBody>
      </p:sp>
      <p:sp>
        <p:nvSpPr>
          <p:cNvPr id="898" name="Google Shape;898;p60"/>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The East-West Jetlag Phenomenon</a:t>
            </a:r>
            <a:endParaRPr/>
          </a:p>
        </p:txBody>
      </p:sp>
      <p:sp>
        <p:nvSpPr>
          <p:cNvPr id="899" name="Google Shape;899;p60"/>
          <p:cNvSpPr txBox="1">
            <a:spLocks noGrp="1"/>
          </p:cNvSpPr>
          <p:nvPr>
            <p:ph type="title" idx="4"/>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Supplemental Materials</a:t>
            </a:r>
            <a:endParaRPr/>
          </a:p>
        </p:txBody>
      </p:sp>
      <p:sp>
        <p:nvSpPr>
          <p:cNvPr id="900" name="Google Shape;900;p60"/>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41</a:t>
            </a:fld>
            <a:endParaRPr/>
          </a:p>
        </p:txBody>
      </p:sp>
      <p:pic>
        <p:nvPicPr>
          <p:cNvPr id="901" name="Google Shape;901;p60" descr="Jetlag"/>
          <p:cNvPicPr preferRelativeResize="0"/>
          <p:nvPr/>
        </p:nvPicPr>
        <p:blipFill rotWithShape="1">
          <a:blip r:embed="rId5">
            <a:alphaModFix/>
          </a:blip>
          <a:srcRect t="19085" b="19067"/>
          <a:stretch/>
        </p:blipFill>
        <p:spPr>
          <a:xfrm>
            <a:off x="4845575" y="1810700"/>
            <a:ext cx="3957901" cy="2225349"/>
          </a:xfrm>
          <a:prstGeom prst="rect">
            <a:avLst/>
          </a:prstGeom>
          <a:noFill/>
          <a:ln>
            <a:noFill/>
          </a:ln>
        </p:spPr>
      </p:pic>
      <p:sp>
        <p:nvSpPr>
          <p:cNvPr id="902" name="Google Shape;902;p60"/>
          <p:cNvSpPr txBox="1"/>
          <p:nvPr/>
        </p:nvSpPr>
        <p:spPr>
          <a:xfrm>
            <a:off x="1693875" y="1642800"/>
            <a:ext cx="2798400" cy="928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zh-TW" sz="1500" b="1">
                <a:solidFill>
                  <a:srgbClr val="FF0000"/>
                </a:solidFill>
                <a:latin typeface="Calibri"/>
                <a:ea typeface="Calibri"/>
                <a:cs typeface="Calibri"/>
                <a:sym typeface="Calibri"/>
              </a:rPr>
              <a:t>Flying east</a:t>
            </a:r>
            <a:r>
              <a:rPr lang="zh-TW" sz="1500" b="1">
                <a:solidFill>
                  <a:srgbClr val="4A86E8"/>
                </a:solidFill>
                <a:latin typeface="Calibri"/>
                <a:ea typeface="Calibri"/>
                <a:cs typeface="Calibri"/>
                <a:sym typeface="Calibri"/>
              </a:rPr>
              <a:t> gives you more jetlag than </a:t>
            </a:r>
            <a:r>
              <a:rPr lang="zh-TW" sz="1500" b="1">
                <a:solidFill>
                  <a:srgbClr val="93C47D"/>
                </a:solidFill>
                <a:latin typeface="Calibri"/>
                <a:ea typeface="Calibri"/>
                <a:cs typeface="Calibri"/>
                <a:sym typeface="Calibri"/>
              </a:rPr>
              <a:t>flying west</a:t>
            </a:r>
            <a:endParaRPr b="1">
              <a:solidFill>
                <a:srgbClr val="93C47D"/>
              </a:solidFill>
            </a:endParaRPr>
          </a:p>
        </p:txBody>
      </p:sp>
      <p:sp>
        <p:nvSpPr>
          <p:cNvPr id="903" name="Google Shape;903;p60"/>
          <p:cNvSpPr txBox="1"/>
          <p:nvPr/>
        </p:nvSpPr>
        <p:spPr>
          <a:xfrm>
            <a:off x="1693875" y="3421675"/>
            <a:ext cx="2940000" cy="990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400"/>
              </a:spcBef>
              <a:spcAft>
                <a:spcPts val="0"/>
              </a:spcAft>
              <a:buNone/>
            </a:pPr>
            <a:r>
              <a:rPr lang="zh-TW" sz="1500" b="1">
                <a:solidFill>
                  <a:srgbClr val="4A86E8"/>
                </a:solidFill>
                <a:latin typeface="Calibri"/>
                <a:ea typeface="Calibri"/>
                <a:cs typeface="Calibri"/>
                <a:sym typeface="Calibri"/>
              </a:rPr>
              <a:t>Human has native circadian clock of  </a:t>
            </a:r>
            <a:r>
              <a:rPr lang="zh-TW" sz="1500" b="1">
                <a:solidFill>
                  <a:srgbClr val="FF0000"/>
                </a:solidFill>
                <a:latin typeface="Calibri"/>
                <a:ea typeface="Calibri"/>
                <a:cs typeface="Calibri"/>
                <a:sym typeface="Calibri"/>
              </a:rPr>
              <a:t>24.5hr/period</a:t>
            </a:r>
            <a:r>
              <a:rPr lang="zh-TW" sz="1500" b="1">
                <a:solidFill>
                  <a:srgbClr val="4A86E8"/>
                </a:solidFill>
                <a:latin typeface="Calibri"/>
                <a:ea typeface="Calibri"/>
                <a:cs typeface="Calibri"/>
                <a:sym typeface="Calibri"/>
              </a:rPr>
              <a:t>. </a:t>
            </a:r>
            <a:endParaRPr sz="1500" b="1">
              <a:solidFill>
                <a:srgbClr val="4A86E8"/>
              </a:solidFill>
              <a:latin typeface="Calibri"/>
              <a:ea typeface="Calibri"/>
              <a:cs typeface="Calibri"/>
              <a:sym typeface="Calibri"/>
            </a:endParaRPr>
          </a:p>
        </p:txBody>
      </p:sp>
      <p:pic>
        <p:nvPicPr>
          <p:cNvPr id="904" name="Google Shape;904;p60" descr="オフィスで居眠り２"/>
          <p:cNvPicPr preferRelativeResize="0"/>
          <p:nvPr/>
        </p:nvPicPr>
        <p:blipFill>
          <a:blip r:embed="rId6">
            <a:alphaModFix/>
          </a:blip>
          <a:stretch>
            <a:fillRect/>
          </a:stretch>
        </p:blipFill>
        <p:spPr>
          <a:xfrm>
            <a:off x="442100" y="1504025"/>
            <a:ext cx="1143000" cy="1143000"/>
          </a:xfrm>
          <a:prstGeom prst="rect">
            <a:avLst/>
          </a:prstGeom>
          <a:noFill/>
          <a:ln>
            <a:noFill/>
          </a:ln>
        </p:spPr>
      </p:pic>
      <p:grpSp>
        <p:nvGrpSpPr>
          <p:cNvPr id="905" name="Google Shape;905;p60"/>
          <p:cNvGrpSpPr/>
          <p:nvPr/>
        </p:nvGrpSpPr>
        <p:grpSpPr>
          <a:xfrm>
            <a:off x="480636" y="3279495"/>
            <a:ext cx="933250" cy="910865"/>
            <a:chOff x="480625" y="3124350"/>
            <a:chExt cx="1065962" cy="1065962"/>
          </a:xfrm>
        </p:grpSpPr>
        <p:pic>
          <p:nvPicPr>
            <p:cNvPr id="906" name="Google Shape;906;p60" descr="Delivery Free Icon"/>
            <p:cNvPicPr preferRelativeResize="0"/>
            <p:nvPr/>
          </p:nvPicPr>
          <p:blipFill>
            <a:blip r:embed="rId7">
              <a:alphaModFix/>
            </a:blip>
            <a:stretch>
              <a:fillRect/>
            </a:stretch>
          </p:blipFill>
          <p:spPr>
            <a:xfrm>
              <a:off x="480625" y="3124350"/>
              <a:ext cx="1065962" cy="1065962"/>
            </a:xfrm>
            <a:prstGeom prst="rect">
              <a:avLst/>
            </a:prstGeom>
            <a:noFill/>
            <a:ln>
              <a:noFill/>
            </a:ln>
          </p:spPr>
        </p:pic>
        <p:sp>
          <p:nvSpPr>
            <p:cNvPr id="907" name="Google Shape;907;p60"/>
            <p:cNvSpPr txBox="1"/>
            <p:nvPr/>
          </p:nvSpPr>
          <p:spPr>
            <a:xfrm>
              <a:off x="692128" y="3419369"/>
              <a:ext cx="3597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b="1">
                  <a:latin typeface="Calibri"/>
                  <a:ea typeface="Calibri"/>
                  <a:cs typeface="Calibri"/>
                  <a:sym typeface="Calibri"/>
                </a:rPr>
                <a:t>+</a:t>
              </a:r>
              <a:endParaRPr sz="2400" b="1">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61"/>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History of Circadian Discovery</a:t>
            </a:r>
            <a:endParaRPr/>
          </a:p>
        </p:txBody>
      </p:sp>
      <p:sp>
        <p:nvSpPr>
          <p:cNvPr id="913" name="Google Shape;913;p61"/>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4" name="Google Shape;914;p61"/>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42</a:t>
            </a:fld>
            <a:endParaRPr/>
          </a:p>
        </p:txBody>
      </p:sp>
      <p:sp>
        <p:nvSpPr>
          <p:cNvPr id="915" name="Google Shape;915;p61"/>
          <p:cNvSpPr txBox="1"/>
          <p:nvPr/>
        </p:nvSpPr>
        <p:spPr>
          <a:xfrm>
            <a:off x="6243625" y="3305500"/>
            <a:ext cx="23625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t>Erwin Bünning(1906-1990)</a:t>
            </a:r>
            <a:endParaRPr/>
          </a:p>
        </p:txBody>
      </p:sp>
      <p:pic>
        <p:nvPicPr>
          <p:cNvPr id="916" name="Google Shape;916;p61"/>
          <p:cNvPicPr preferRelativeResize="0"/>
          <p:nvPr/>
        </p:nvPicPr>
        <p:blipFill>
          <a:blip r:embed="rId3">
            <a:alphaModFix/>
          </a:blip>
          <a:stretch>
            <a:fillRect/>
          </a:stretch>
        </p:blipFill>
        <p:spPr>
          <a:xfrm>
            <a:off x="152400" y="771850"/>
            <a:ext cx="5010150" cy="2609850"/>
          </a:xfrm>
          <a:prstGeom prst="rect">
            <a:avLst/>
          </a:prstGeom>
          <a:noFill/>
          <a:ln>
            <a:noFill/>
          </a:ln>
        </p:spPr>
      </p:pic>
      <p:sp>
        <p:nvSpPr>
          <p:cNvPr id="917" name="Google Shape;917;p61"/>
          <p:cNvSpPr txBox="1"/>
          <p:nvPr/>
        </p:nvSpPr>
        <p:spPr>
          <a:xfrm>
            <a:off x="7375" y="3381700"/>
            <a:ext cx="5425200" cy="5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t>The length of periods comprise 23 hours (a), 26 hours (b) and 25 hours in the F1 und F2 - hybrids (E.BÜNNING, 1932).</a:t>
            </a:r>
            <a:endParaRPr/>
          </a:p>
        </p:txBody>
      </p:sp>
      <p:sp>
        <p:nvSpPr>
          <p:cNvPr id="918" name="Google Shape;918;p61"/>
          <p:cNvSpPr txBox="1">
            <a:spLocks noGrp="1"/>
          </p:cNvSpPr>
          <p:nvPr>
            <p:ph type="subTitle" idx="2"/>
          </p:nvPr>
        </p:nvSpPr>
        <p:spPr>
          <a:xfrm>
            <a:off x="0" y="4610950"/>
            <a:ext cx="71721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u="sng">
                <a:solidFill>
                  <a:schemeClr val="hlink"/>
                </a:solidFill>
                <a:hlinkClick r:id="rId4"/>
              </a:rPr>
              <a:t>https://www.leo-bw.de/web/guest/detail/-/Detail/details/PERSON/wlbblb_personen/119348152/person</a:t>
            </a:r>
            <a:endParaRPr/>
          </a:p>
        </p:txBody>
      </p:sp>
      <p:pic>
        <p:nvPicPr>
          <p:cNvPr id="919" name="Google Shape;919;p61"/>
          <p:cNvPicPr preferRelativeResize="0"/>
          <p:nvPr/>
        </p:nvPicPr>
        <p:blipFill>
          <a:blip r:embed="rId5">
            <a:alphaModFix/>
          </a:blip>
          <a:stretch>
            <a:fillRect/>
          </a:stretch>
        </p:blipFill>
        <p:spPr>
          <a:xfrm>
            <a:off x="6515613" y="848050"/>
            <a:ext cx="1818513" cy="2457450"/>
          </a:xfrm>
          <a:prstGeom prst="rect">
            <a:avLst/>
          </a:prstGeom>
          <a:noFill/>
          <a:ln>
            <a:noFill/>
          </a:ln>
        </p:spPr>
      </p:pic>
      <p:cxnSp>
        <p:nvCxnSpPr>
          <p:cNvPr id="920" name="Google Shape;920;p61"/>
          <p:cNvCxnSpPr/>
          <p:nvPr/>
        </p:nvCxnSpPr>
        <p:spPr>
          <a:xfrm>
            <a:off x="2840075" y="848050"/>
            <a:ext cx="5700" cy="2073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2"/>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History of Circadian Discovery</a:t>
            </a:r>
            <a:endParaRPr/>
          </a:p>
        </p:txBody>
      </p:sp>
      <p:sp>
        <p:nvSpPr>
          <p:cNvPr id="926" name="Google Shape;926;p62"/>
          <p:cNvSpPr txBox="1">
            <a:spLocks noGrp="1"/>
          </p:cNvSpPr>
          <p:nvPr>
            <p:ph type="subTitle" idx="2"/>
          </p:nvPr>
        </p:nvSpPr>
        <p:spPr>
          <a:xfrm>
            <a:off x="0" y="4432825"/>
            <a:ext cx="48765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u="sng">
                <a:solidFill>
                  <a:schemeClr val="hlink"/>
                </a:solidFill>
                <a:hlinkClick r:id="rId3"/>
              </a:rPr>
              <a:t>https://www.pravda-tv.com/2013/07/chronobiologie-schlaflabor-im-bunker/</a:t>
            </a:r>
            <a:endParaRPr/>
          </a:p>
          <a:p>
            <a:pPr marL="0" lvl="0" indent="0" algn="l" rtl="0">
              <a:spcBef>
                <a:spcPts val="0"/>
              </a:spcBef>
              <a:spcAft>
                <a:spcPts val="0"/>
              </a:spcAft>
              <a:buNone/>
            </a:pPr>
            <a:r>
              <a:rPr lang="zh-TW" u="sng">
                <a:solidFill>
                  <a:schemeClr val="hlink"/>
                </a:solidFill>
                <a:hlinkClick r:id="rId4"/>
              </a:rPr>
              <a:t>https://www.nature.com/articles/24750</a:t>
            </a:r>
            <a:endParaRPr/>
          </a:p>
        </p:txBody>
      </p:sp>
      <p:sp>
        <p:nvSpPr>
          <p:cNvPr id="927" name="Google Shape;927;p62"/>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62"/>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43</a:t>
            </a:fld>
            <a:endParaRPr/>
          </a:p>
        </p:txBody>
      </p:sp>
      <p:grpSp>
        <p:nvGrpSpPr>
          <p:cNvPr id="929" name="Google Shape;929;p62"/>
          <p:cNvGrpSpPr/>
          <p:nvPr/>
        </p:nvGrpSpPr>
        <p:grpSpPr>
          <a:xfrm>
            <a:off x="690350" y="906838"/>
            <a:ext cx="2539159" cy="3238588"/>
            <a:chOff x="174225" y="929650"/>
            <a:chExt cx="2539159" cy="3238588"/>
          </a:xfrm>
        </p:grpSpPr>
        <p:sp>
          <p:nvSpPr>
            <p:cNvPr id="930" name="Google Shape;930;p62"/>
            <p:cNvSpPr txBox="1"/>
            <p:nvPr/>
          </p:nvSpPr>
          <p:spPr>
            <a:xfrm>
              <a:off x="314588" y="3745538"/>
              <a:ext cx="22584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Jürgen Aschoff  (1913-1998)</a:t>
              </a:r>
              <a:endParaRPr>
                <a:latin typeface="Calibri"/>
                <a:ea typeface="Calibri"/>
                <a:cs typeface="Calibri"/>
                <a:sym typeface="Calibri"/>
              </a:endParaRPr>
            </a:p>
          </p:txBody>
        </p:sp>
        <p:pic>
          <p:nvPicPr>
            <p:cNvPr id="931" name="Google Shape;931;p62"/>
            <p:cNvPicPr preferRelativeResize="0"/>
            <p:nvPr/>
          </p:nvPicPr>
          <p:blipFill>
            <a:blip r:embed="rId5">
              <a:alphaModFix/>
            </a:blip>
            <a:stretch>
              <a:fillRect/>
            </a:stretch>
          </p:blipFill>
          <p:spPr>
            <a:xfrm>
              <a:off x="174225" y="929650"/>
              <a:ext cx="2539159" cy="2821288"/>
            </a:xfrm>
            <a:prstGeom prst="rect">
              <a:avLst/>
            </a:prstGeom>
            <a:noFill/>
            <a:ln>
              <a:noFill/>
            </a:ln>
          </p:spPr>
        </p:pic>
      </p:grpSp>
      <p:pic>
        <p:nvPicPr>
          <p:cNvPr id="932" name="Google Shape;932;p62"/>
          <p:cNvPicPr preferRelativeResize="0"/>
          <p:nvPr/>
        </p:nvPicPr>
        <p:blipFill>
          <a:blip r:embed="rId6">
            <a:alphaModFix/>
          </a:blip>
          <a:stretch>
            <a:fillRect/>
          </a:stretch>
        </p:blipFill>
        <p:spPr>
          <a:xfrm>
            <a:off x="3906856" y="929650"/>
            <a:ext cx="4419793" cy="2821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63"/>
          <p:cNvSpPr txBox="1">
            <a:spLocks noGrp="1"/>
          </p:cNvSpPr>
          <p:nvPr>
            <p:ph type="ctrTitle"/>
          </p:nvPr>
        </p:nvSpPr>
        <p:spPr>
          <a:xfrm>
            <a:off x="0" y="994175"/>
            <a:ext cx="9151500" cy="17907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zh-TW"/>
              <a:t>參考模板</a:t>
            </a:r>
            <a:endParaRPr/>
          </a:p>
        </p:txBody>
      </p:sp>
      <p:sp>
        <p:nvSpPr>
          <p:cNvPr id="938" name="Google Shape;938;p63"/>
          <p:cNvSpPr txBox="1">
            <a:spLocks noGrp="1"/>
          </p:cNvSpPr>
          <p:nvPr>
            <p:ph type="subTitle" idx="1"/>
          </p:nvPr>
        </p:nvSpPr>
        <p:spPr>
          <a:xfrm>
            <a:off x="1143000" y="3085725"/>
            <a:ext cx="6858000" cy="10860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endParaRPr/>
          </a:p>
        </p:txBody>
      </p:sp>
      <p:sp>
        <p:nvSpPr>
          <p:cNvPr id="939" name="Google Shape;939;p63"/>
          <p:cNvSpPr txBox="1">
            <a:spLocks noGrp="1"/>
          </p:cNvSpPr>
          <p:nvPr>
            <p:ph type="title" idx="2"/>
          </p:nvPr>
        </p:nvSpPr>
        <p:spPr>
          <a:xfrm>
            <a:off x="-7375" y="265675"/>
            <a:ext cx="9151500" cy="3315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None/>
            </a:pPr>
            <a:endParaRPr/>
          </a:p>
        </p:txBody>
      </p:sp>
      <p:sp>
        <p:nvSpPr>
          <p:cNvPr id="940" name="Google Shape;940;p63"/>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1" name="Google Shape;941;p63"/>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4"/>
          <p:cNvSpPr txBox="1">
            <a:spLocks noGrp="1"/>
          </p:cNvSpPr>
          <p:nvPr>
            <p:ph type="subTitle" idx="1"/>
          </p:nvPr>
        </p:nvSpPr>
        <p:spPr>
          <a:xfrm>
            <a:off x="4575050" y="4522575"/>
            <a:ext cx="4025100" cy="3429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p:txBody>
      </p:sp>
      <p:sp>
        <p:nvSpPr>
          <p:cNvPr id="947" name="Google Shape;947;p64"/>
          <p:cNvSpPr txBox="1">
            <a:spLocks noGrp="1"/>
          </p:cNvSpPr>
          <p:nvPr>
            <p:ph type="subTitle" idx="2"/>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8" name="Google Shape;948;p64"/>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endParaRPr/>
          </a:p>
        </p:txBody>
      </p:sp>
      <p:sp>
        <p:nvSpPr>
          <p:cNvPr id="949" name="Google Shape;949;p64"/>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0" name="Google Shape;950;p64"/>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ltLang="zh-TW"/>
              <a:t>45</a:t>
            </a:fld>
            <a:endParaRPr/>
          </a:p>
        </p:txBody>
      </p:sp>
      <p:sp>
        <p:nvSpPr>
          <p:cNvPr id="951" name="Google Shape;951;p64"/>
          <p:cNvSpPr txBox="1">
            <a:spLocks noGrp="1"/>
          </p:cNvSpPr>
          <p:nvPr>
            <p:ph type="subTitle" idx="4"/>
          </p:nvPr>
        </p:nvSpPr>
        <p:spPr>
          <a:xfrm>
            <a:off x="0" y="619450"/>
            <a:ext cx="9144000" cy="527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endParaRPr/>
          </a:p>
        </p:txBody>
      </p:sp>
      <p:pic>
        <p:nvPicPr>
          <p:cNvPr id="952" name="Google Shape;952;p64"/>
          <p:cNvPicPr preferRelativeResize="0"/>
          <p:nvPr/>
        </p:nvPicPr>
        <p:blipFill>
          <a:blip r:embed="rId3">
            <a:alphaModFix/>
          </a:blip>
          <a:stretch>
            <a:fillRect/>
          </a:stretch>
        </p:blipFill>
        <p:spPr>
          <a:xfrm>
            <a:off x="0" y="1146850"/>
            <a:ext cx="2857500" cy="2143125"/>
          </a:xfrm>
          <a:prstGeom prst="rect">
            <a:avLst/>
          </a:prstGeom>
          <a:noFill/>
          <a:ln>
            <a:noFill/>
          </a:ln>
        </p:spPr>
      </p:pic>
      <p:pic>
        <p:nvPicPr>
          <p:cNvPr id="953" name="Google Shape;953;p64" descr="View image on Twitter" title="View image on Twitter"/>
          <p:cNvPicPr preferRelativeResize="0"/>
          <p:nvPr/>
        </p:nvPicPr>
        <p:blipFill>
          <a:blip r:embed="rId4">
            <a:alphaModFix/>
          </a:blip>
          <a:stretch>
            <a:fillRect/>
          </a:stretch>
        </p:blipFill>
        <p:spPr>
          <a:xfrm>
            <a:off x="2593450" y="1095975"/>
            <a:ext cx="2516576" cy="2516576"/>
          </a:xfrm>
          <a:prstGeom prst="rect">
            <a:avLst/>
          </a:prstGeom>
          <a:noFill/>
          <a:ln>
            <a:noFill/>
          </a:ln>
        </p:spPr>
      </p:pic>
      <p:pic>
        <p:nvPicPr>
          <p:cNvPr id="954" name="Google Shape;954;p64" descr="「synchronization of scn」的圖片搜尋結果&quot;"/>
          <p:cNvPicPr preferRelativeResize="0"/>
          <p:nvPr/>
        </p:nvPicPr>
        <p:blipFill>
          <a:blip r:embed="rId5">
            <a:alphaModFix/>
          </a:blip>
          <a:stretch>
            <a:fillRect/>
          </a:stretch>
        </p:blipFill>
        <p:spPr>
          <a:xfrm>
            <a:off x="5787758" y="1199751"/>
            <a:ext cx="2648440" cy="3373001"/>
          </a:xfrm>
          <a:prstGeom prst="rect">
            <a:avLst/>
          </a:prstGeom>
          <a:noFill/>
          <a:ln>
            <a:noFill/>
          </a:ln>
        </p:spPr>
      </p:pic>
      <p:pic>
        <p:nvPicPr>
          <p:cNvPr id="955" name="Google Shape;955;p64"/>
          <p:cNvPicPr preferRelativeResize="0"/>
          <p:nvPr/>
        </p:nvPicPr>
        <p:blipFill>
          <a:blip r:embed="rId6">
            <a:alphaModFix/>
          </a:blip>
          <a:stretch>
            <a:fillRect/>
          </a:stretch>
        </p:blipFill>
        <p:spPr>
          <a:xfrm>
            <a:off x="4824050" y="811900"/>
            <a:ext cx="3732734" cy="3519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History of Circadian Discovery</a:t>
            </a:r>
            <a:endParaRPr/>
          </a:p>
        </p:txBody>
      </p:sp>
      <p:sp>
        <p:nvSpPr>
          <p:cNvPr id="184" name="Google Shape;184;p24"/>
          <p:cNvSpPr txBox="1">
            <a:spLocks noGrp="1"/>
          </p:cNvSpPr>
          <p:nvPr>
            <p:ph type="subTitle" idx="2"/>
          </p:nvPr>
        </p:nvSpPr>
        <p:spPr>
          <a:xfrm>
            <a:off x="0" y="4626325"/>
            <a:ext cx="40251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u="sng">
                <a:solidFill>
                  <a:schemeClr val="hlink"/>
                </a:solidFill>
                <a:hlinkClick r:id="rId3"/>
              </a:rPr>
              <a:t>https://www.nature.com/articles/381024a0</a:t>
            </a:r>
            <a:endParaRPr/>
          </a:p>
        </p:txBody>
      </p:sp>
      <p:sp>
        <p:nvSpPr>
          <p:cNvPr id="185" name="Google Shape;185;p24"/>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4"/>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5</a:t>
            </a:fld>
            <a:endParaRPr/>
          </a:p>
        </p:txBody>
      </p:sp>
      <p:grpSp>
        <p:nvGrpSpPr>
          <p:cNvPr id="187" name="Google Shape;187;p24"/>
          <p:cNvGrpSpPr/>
          <p:nvPr/>
        </p:nvGrpSpPr>
        <p:grpSpPr>
          <a:xfrm>
            <a:off x="936463" y="1310563"/>
            <a:ext cx="2416200" cy="3203475"/>
            <a:chOff x="804463" y="1369225"/>
            <a:chExt cx="2416200" cy="3203475"/>
          </a:xfrm>
        </p:grpSpPr>
        <p:pic>
          <p:nvPicPr>
            <p:cNvPr id="188" name="Google Shape;188;p24"/>
            <p:cNvPicPr preferRelativeResize="0"/>
            <p:nvPr/>
          </p:nvPicPr>
          <p:blipFill>
            <a:blip r:embed="rId4">
              <a:alphaModFix/>
            </a:blip>
            <a:stretch>
              <a:fillRect/>
            </a:stretch>
          </p:blipFill>
          <p:spPr>
            <a:xfrm>
              <a:off x="962138" y="1369225"/>
              <a:ext cx="2100828" cy="2770287"/>
            </a:xfrm>
            <a:prstGeom prst="rect">
              <a:avLst/>
            </a:prstGeom>
            <a:noFill/>
            <a:ln>
              <a:noFill/>
            </a:ln>
          </p:spPr>
        </p:pic>
        <p:sp>
          <p:nvSpPr>
            <p:cNvPr id="189" name="Google Shape;189;p24"/>
            <p:cNvSpPr txBox="1"/>
            <p:nvPr/>
          </p:nvSpPr>
          <p:spPr>
            <a:xfrm>
              <a:off x="804463" y="4139500"/>
              <a:ext cx="2416200"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Colin Pittendrigh  (1918-1996)</a:t>
              </a:r>
              <a:endParaRPr>
                <a:latin typeface="Calibri"/>
                <a:ea typeface="Calibri"/>
                <a:cs typeface="Calibri"/>
                <a:sym typeface="Calibri"/>
              </a:endParaRPr>
            </a:p>
          </p:txBody>
        </p:sp>
      </p:grpSp>
      <p:sp>
        <p:nvSpPr>
          <p:cNvPr id="190" name="Google Shape;190;p24"/>
          <p:cNvSpPr txBox="1"/>
          <p:nvPr/>
        </p:nvSpPr>
        <p:spPr>
          <a:xfrm>
            <a:off x="7375" y="658300"/>
            <a:ext cx="91092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2400" b="1">
                <a:solidFill>
                  <a:srgbClr val="4A86E8"/>
                </a:solidFill>
                <a:latin typeface="Calibri"/>
                <a:ea typeface="Calibri"/>
                <a:cs typeface="Calibri"/>
                <a:sym typeface="Calibri"/>
              </a:rPr>
              <a:t>生物時鐘受到溫度補償效應 </a:t>
            </a:r>
            <a:endParaRPr sz="2400" b="1">
              <a:solidFill>
                <a:srgbClr val="4A86E8"/>
              </a:solidFill>
              <a:latin typeface="Calibri"/>
              <a:ea typeface="Calibri"/>
              <a:cs typeface="Calibri"/>
              <a:sym typeface="Calibri"/>
            </a:endParaRPr>
          </a:p>
        </p:txBody>
      </p:sp>
      <p:pic>
        <p:nvPicPr>
          <p:cNvPr id="191" name="Google Shape;191;p24"/>
          <p:cNvPicPr preferRelativeResize="0"/>
          <p:nvPr/>
        </p:nvPicPr>
        <p:blipFill rotWithShape="1">
          <a:blip r:embed="rId5">
            <a:alphaModFix/>
          </a:blip>
          <a:srcRect l="17639" r="8088"/>
          <a:stretch/>
        </p:blipFill>
        <p:spPr>
          <a:xfrm>
            <a:off x="3352675" y="5269625"/>
            <a:ext cx="4881675" cy="1330330"/>
          </a:xfrm>
          <a:prstGeom prst="rect">
            <a:avLst/>
          </a:prstGeom>
          <a:noFill/>
          <a:ln>
            <a:noFill/>
          </a:ln>
        </p:spPr>
      </p:pic>
      <p:pic>
        <p:nvPicPr>
          <p:cNvPr id="192" name="Google Shape;192;p24" descr="Thermometer and sun Free Icon"/>
          <p:cNvPicPr preferRelativeResize="0"/>
          <p:nvPr/>
        </p:nvPicPr>
        <p:blipFill rotWithShape="1">
          <a:blip r:embed="rId6">
            <a:alphaModFix/>
          </a:blip>
          <a:srcRect r="44696" b="-4832"/>
          <a:stretch/>
        </p:blipFill>
        <p:spPr>
          <a:xfrm>
            <a:off x="5716950" y="1752162"/>
            <a:ext cx="548700" cy="1040013"/>
          </a:xfrm>
          <a:prstGeom prst="rect">
            <a:avLst/>
          </a:prstGeom>
          <a:noFill/>
          <a:ln>
            <a:noFill/>
          </a:ln>
        </p:spPr>
      </p:pic>
      <p:pic>
        <p:nvPicPr>
          <p:cNvPr id="193" name="Google Shape;193;p24"/>
          <p:cNvPicPr preferRelativeResize="0"/>
          <p:nvPr/>
        </p:nvPicPr>
        <p:blipFill>
          <a:blip r:embed="rId7">
            <a:alphaModFix/>
          </a:blip>
          <a:stretch>
            <a:fillRect/>
          </a:stretch>
        </p:blipFill>
        <p:spPr>
          <a:xfrm>
            <a:off x="7205075" y="2132531"/>
            <a:ext cx="1428349" cy="1428349"/>
          </a:xfrm>
          <a:prstGeom prst="rect">
            <a:avLst/>
          </a:prstGeom>
          <a:noFill/>
          <a:ln>
            <a:noFill/>
          </a:ln>
        </p:spPr>
      </p:pic>
      <p:grpSp>
        <p:nvGrpSpPr>
          <p:cNvPr id="194" name="Google Shape;194;p24"/>
          <p:cNvGrpSpPr/>
          <p:nvPr/>
        </p:nvGrpSpPr>
        <p:grpSpPr>
          <a:xfrm>
            <a:off x="3688525" y="2727925"/>
            <a:ext cx="1354200" cy="433200"/>
            <a:chOff x="3714325" y="2406288"/>
            <a:chExt cx="1354200" cy="433200"/>
          </a:xfrm>
        </p:grpSpPr>
        <p:sp>
          <p:nvSpPr>
            <p:cNvPr id="195" name="Google Shape;195;p24"/>
            <p:cNvSpPr/>
            <p:nvPr/>
          </p:nvSpPr>
          <p:spPr>
            <a:xfrm>
              <a:off x="3714325" y="2406288"/>
              <a:ext cx="1354200" cy="433200"/>
            </a:xfrm>
            <a:prstGeom prst="ellipse">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4"/>
            <p:cNvCxnSpPr>
              <a:stCxn id="195" idx="1"/>
              <a:endCxn id="195" idx="3"/>
            </p:cNvCxnSpPr>
            <p:nvPr/>
          </p:nvCxnSpPr>
          <p:spPr>
            <a:xfrm>
              <a:off x="3912643" y="2469728"/>
              <a:ext cx="0" cy="306300"/>
            </a:xfrm>
            <a:prstGeom prst="straightConnector1">
              <a:avLst/>
            </a:prstGeom>
            <a:noFill/>
            <a:ln w="28575" cap="flat" cmpd="sng">
              <a:solidFill>
                <a:srgbClr val="000000"/>
              </a:solidFill>
              <a:prstDash val="solid"/>
              <a:round/>
              <a:headEnd type="none" w="med" len="med"/>
              <a:tailEnd type="none" w="med" len="med"/>
            </a:ln>
          </p:spPr>
        </p:cxnSp>
        <p:cxnSp>
          <p:nvCxnSpPr>
            <p:cNvPr id="197" name="Google Shape;197;p24"/>
            <p:cNvCxnSpPr/>
            <p:nvPr/>
          </p:nvCxnSpPr>
          <p:spPr>
            <a:xfrm>
              <a:off x="4139143" y="2418603"/>
              <a:ext cx="0" cy="306300"/>
            </a:xfrm>
            <a:prstGeom prst="straightConnector1">
              <a:avLst/>
            </a:prstGeom>
            <a:noFill/>
            <a:ln w="28575" cap="flat" cmpd="sng">
              <a:solidFill>
                <a:srgbClr val="000000"/>
              </a:solidFill>
              <a:prstDash val="solid"/>
              <a:round/>
              <a:headEnd type="none" w="med" len="med"/>
              <a:tailEnd type="none" w="med" len="med"/>
            </a:ln>
          </p:spPr>
        </p:cxnSp>
        <p:cxnSp>
          <p:nvCxnSpPr>
            <p:cNvPr id="198" name="Google Shape;198;p24"/>
            <p:cNvCxnSpPr/>
            <p:nvPr/>
          </p:nvCxnSpPr>
          <p:spPr>
            <a:xfrm>
              <a:off x="4391418" y="2418603"/>
              <a:ext cx="0" cy="306300"/>
            </a:xfrm>
            <a:prstGeom prst="straightConnector1">
              <a:avLst/>
            </a:prstGeom>
            <a:noFill/>
            <a:ln w="28575" cap="flat" cmpd="sng">
              <a:solidFill>
                <a:srgbClr val="000000"/>
              </a:solidFill>
              <a:prstDash val="solid"/>
              <a:round/>
              <a:headEnd type="none" w="med" len="med"/>
              <a:tailEnd type="none" w="med" len="med"/>
            </a:ln>
          </p:spPr>
        </p:cxnSp>
        <p:cxnSp>
          <p:nvCxnSpPr>
            <p:cNvPr id="199" name="Google Shape;199;p24"/>
            <p:cNvCxnSpPr/>
            <p:nvPr/>
          </p:nvCxnSpPr>
          <p:spPr>
            <a:xfrm>
              <a:off x="4653568" y="2469728"/>
              <a:ext cx="0" cy="306300"/>
            </a:xfrm>
            <a:prstGeom prst="straightConnector1">
              <a:avLst/>
            </a:prstGeom>
            <a:noFill/>
            <a:ln w="28575" cap="flat" cmpd="sng">
              <a:solidFill>
                <a:srgbClr val="000000"/>
              </a:solidFill>
              <a:prstDash val="solid"/>
              <a:round/>
              <a:headEnd type="none" w="med" len="med"/>
              <a:tailEnd type="none" w="med" len="med"/>
            </a:ln>
          </p:spPr>
        </p:cxnSp>
        <p:cxnSp>
          <p:nvCxnSpPr>
            <p:cNvPr id="200" name="Google Shape;200;p24"/>
            <p:cNvCxnSpPr/>
            <p:nvPr/>
          </p:nvCxnSpPr>
          <p:spPr>
            <a:xfrm>
              <a:off x="4844668" y="2469753"/>
              <a:ext cx="0" cy="306300"/>
            </a:xfrm>
            <a:prstGeom prst="straightConnector1">
              <a:avLst/>
            </a:prstGeom>
            <a:noFill/>
            <a:ln w="28575" cap="flat" cmpd="sng">
              <a:solidFill>
                <a:srgbClr val="000000"/>
              </a:solidFill>
              <a:prstDash val="solid"/>
              <a:round/>
              <a:headEnd type="none" w="med" len="med"/>
              <a:tailEnd type="none" w="med" len="med"/>
            </a:ln>
          </p:spPr>
        </p:cxnSp>
      </p:grpSp>
      <p:cxnSp>
        <p:nvCxnSpPr>
          <p:cNvPr id="201" name="Google Shape;201;p24"/>
          <p:cNvCxnSpPr/>
          <p:nvPr/>
        </p:nvCxnSpPr>
        <p:spPr>
          <a:xfrm>
            <a:off x="5287775" y="2953425"/>
            <a:ext cx="1560600" cy="0"/>
          </a:xfrm>
          <a:prstGeom prst="straightConnector1">
            <a:avLst/>
          </a:prstGeom>
          <a:noFill/>
          <a:ln w="38100" cap="flat" cmpd="sng">
            <a:solidFill>
              <a:srgbClr val="4A86E8"/>
            </a:solidFill>
            <a:prstDash val="solid"/>
            <a:round/>
            <a:headEnd type="none" w="med" len="med"/>
            <a:tailEnd type="triangle" w="med" len="med"/>
          </a:ln>
        </p:spPr>
      </p:cxnSp>
      <p:pic>
        <p:nvPicPr>
          <p:cNvPr id="202" name="Google Shape;202;p24"/>
          <p:cNvPicPr preferRelativeResize="0"/>
          <p:nvPr/>
        </p:nvPicPr>
        <p:blipFill>
          <a:blip r:embed="rId8">
            <a:alphaModFix/>
          </a:blip>
          <a:stretch>
            <a:fillRect/>
          </a:stretch>
        </p:blipFill>
        <p:spPr>
          <a:xfrm>
            <a:off x="5227723" y="3161127"/>
            <a:ext cx="1680700" cy="745775"/>
          </a:xfrm>
          <a:prstGeom prst="rect">
            <a:avLst/>
          </a:prstGeom>
          <a:noFill/>
          <a:ln>
            <a:noFill/>
          </a:ln>
        </p:spPr>
      </p:pic>
      <p:sp>
        <p:nvSpPr>
          <p:cNvPr id="203" name="Google Shape;203;p24"/>
          <p:cNvSpPr txBox="1"/>
          <p:nvPr/>
        </p:nvSpPr>
        <p:spPr>
          <a:xfrm>
            <a:off x="3198475" y="4432519"/>
            <a:ext cx="59454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zh-TW" sz="1800">
                <a:solidFill>
                  <a:srgbClr val="999999"/>
                </a:solidFill>
                <a:latin typeface="Calibri"/>
                <a:ea typeface="Calibri"/>
                <a:cs typeface="Calibri"/>
                <a:sym typeface="Calibri"/>
              </a:rPr>
              <a:t>R : Rate ; T: Temperature ; Q : ratio of rates</a:t>
            </a:r>
            <a:endParaRPr sz="1800">
              <a:solidFill>
                <a:srgbClr val="999999"/>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History of Circadian Discovery</a:t>
            </a:r>
            <a:endParaRPr/>
          </a:p>
        </p:txBody>
      </p:sp>
      <p:sp>
        <p:nvSpPr>
          <p:cNvPr id="209" name="Google Shape;209;p25"/>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25"/>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6</a:t>
            </a:fld>
            <a:endParaRPr/>
          </a:p>
        </p:txBody>
      </p:sp>
      <p:sp>
        <p:nvSpPr>
          <p:cNvPr id="211" name="Google Shape;211;p25"/>
          <p:cNvSpPr txBox="1">
            <a:spLocks noGrp="1"/>
          </p:cNvSpPr>
          <p:nvPr>
            <p:ph type="subTitle" idx="2"/>
          </p:nvPr>
        </p:nvSpPr>
        <p:spPr>
          <a:xfrm>
            <a:off x="0" y="4432825"/>
            <a:ext cx="6954300" cy="4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u="sng">
                <a:solidFill>
                  <a:schemeClr val="hlink"/>
                </a:solidFill>
                <a:hlinkClick r:id="rId3"/>
              </a:rPr>
              <a:t>https://www.pravda-tv.com/2013/07/chronobiologie-schlaflabor-im-bunker/</a:t>
            </a:r>
            <a:endParaRPr/>
          </a:p>
          <a:p>
            <a:pPr marL="0" lvl="0" indent="0" algn="l" rtl="0">
              <a:spcBef>
                <a:spcPts val="0"/>
              </a:spcBef>
              <a:spcAft>
                <a:spcPts val="0"/>
              </a:spcAft>
              <a:buNone/>
            </a:pPr>
            <a:r>
              <a:rPr lang="zh-TW" u="sng">
                <a:solidFill>
                  <a:schemeClr val="hlink"/>
                </a:solidFill>
                <a:hlinkClick r:id="rId4"/>
              </a:rPr>
              <a:t>https://www.britannica.com/video/179763/subjects-bunker-experiment-exposure-rhythms-light</a:t>
            </a:r>
            <a:endParaRPr/>
          </a:p>
        </p:txBody>
      </p:sp>
      <p:pic>
        <p:nvPicPr>
          <p:cNvPr id="212" name="Google Shape;212;p25"/>
          <p:cNvPicPr preferRelativeResize="0"/>
          <p:nvPr/>
        </p:nvPicPr>
        <p:blipFill>
          <a:blip r:embed="rId5">
            <a:alphaModFix/>
          </a:blip>
          <a:stretch>
            <a:fillRect/>
          </a:stretch>
        </p:blipFill>
        <p:spPr>
          <a:xfrm>
            <a:off x="4685475" y="1028725"/>
            <a:ext cx="4306125" cy="3086044"/>
          </a:xfrm>
          <a:prstGeom prst="rect">
            <a:avLst/>
          </a:prstGeom>
          <a:noFill/>
          <a:ln>
            <a:noFill/>
          </a:ln>
        </p:spPr>
      </p:pic>
      <p:pic>
        <p:nvPicPr>
          <p:cNvPr id="213" name="Google Shape;213;p25"/>
          <p:cNvPicPr preferRelativeResize="0"/>
          <p:nvPr/>
        </p:nvPicPr>
        <p:blipFill>
          <a:blip r:embed="rId6">
            <a:alphaModFix/>
          </a:blip>
          <a:stretch>
            <a:fillRect/>
          </a:stretch>
        </p:blipFill>
        <p:spPr>
          <a:xfrm>
            <a:off x="-28262" y="1419205"/>
            <a:ext cx="4543325" cy="2597267"/>
          </a:xfrm>
          <a:prstGeom prst="rect">
            <a:avLst/>
          </a:prstGeom>
          <a:noFill/>
          <a:ln>
            <a:noFill/>
          </a:ln>
        </p:spPr>
      </p:pic>
      <p:sp>
        <p:nvSpPr>
          <p:cNvPr id="214" name="Google Shape;214;p25"/>
          <p:cNvSpPr txBox="1"/>
          <p:nvPr/>
        </p:nvSpPr>
        <p:spPr>
          <a:xfrm>
            <a:off x="6151884" y="4533325"/>
            <a:ext cx="2649900" cy="2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Jürgen Aschoff  (1913-1998)</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Molecular Mechanism of Circadian Pathway</a:t>
            </a:r>
            <a:endParaRPr/>
          </a:p>
        </p:txBody>
      </p:sp>
      <p:sp>
        <p:nvSpPr>
          <p:cNvPr id="220" name="Google Shape;220;p26"/>
          <p:cNvSpPr txBox="1">
            <a:spLocks noGrp="1"/>
          </p:cNvSpPr>
          <p:nvPr>
            <p:ph type="subTitle" idx="2"/>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u="sng">
                <a:solidFill>
                  <a:schemeClr val="hlink"/>
                </a:solidFill>
                <a:hlinkClick r:id="rId3"/>
              </a:rPr>
              <a:t>https://www.thenewslens.com/article/103382</a:t>
            </a:r>
            <a:endParaRPr/>
          </a:p>
        </p:txBody>
      </p:sp>
      <p:sp>
        <p:nvSpPr>
          <p:cNvPr id="221" name="Google Shape;221;p26"/>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6"/>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7</a:t>
            </a:fld>
            <a:endParaRPr/>
          </a:p>
        </p:txBody>
      </p:sp>
      <p:pic>
        <p:nvPicPr>
          <p:cNvPr id="223" name="Google Shape;223;p26" descr="View image on Twitter" title="View image on Twitter"/>
          <p:cNvPicPr preferRelativeResize="0"/>
          <p:nvPr/>
        </p:nvPicPr>
        <p:blipFill>
          <a:blip r:embed="rId4">
            <a:alphaModFix/>
          </a:blip>
          <a:stretch>
            <a:fillRect/>
          </a:stretch>
        </p:blipFill>
        <p:spPr>
          <a:xfrm>
            <a:off x="2947013" y="971113"/>
            <a:ext cx="3249975" cy="324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Molecular Mechanism of Circadian Pathway</a:t>
            </a:r>
            <a:endParaRPr/>
          </a:p>
        </p:txBody>
      </p:sp>
      <p:sp>
        <p:nvSpPr>
          <p:cNvPr id="229" name="Google Shape;229;p27"/>
          <p:cNvSpPr txBox="1">
            <a:spLocks noGrp="1"/>
          </p:cNvSpPr>
          <p:nvPr>
            <p:ph type="subTitle" idx="2"/>
          </p:nvPr>
        </p:nvSpPr>
        <p:spPr>
          <a:xfrm>
            <a:off x="0" y="4572738"/>
            <a:ext cx="4025100" cy="2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黑點: 活動時間; 白:無活動時間 </a:t>
            </a:r>
            <a:endParaRPr/>
          </a:p>
        </p:txBody>
      </p:sp>
      <p:sp>
        <p:nvSpPr>
          <p:cNvPr id="230" name="Google Shape;230;p27"/>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7"/>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8</a:t>
            </a:fld>
            <a:endParaRPr/>
          </a:p>
        </p:txBody>
      </p:sp>
      <p:pic>
        <p:nvPicPr>
          <p:cNvPr id="232" name="Google Shape;232;p27"/>
          <p:cNvPicPr preferRelativeResize="0"/>
          <p:nvPr/>
        </p:nvPicPr>
        <p:blipFill>
          <a:blip r:embed="rId3">
            <a:alphaModFix/>
          </a:blip>
          <a:stretch>
            <a:fillRect/>
          </a:stretch>
        </p:blipFill>
        <p:spPr>
          <a:xfrm>
            <a:off x="152400" y="771850"/>
            <a:ext cx="8839201" cy="3142409"/>
          </a:xfrm>
          <a:prstGeom prst="rect">
            <a:avLst/>
          </a:prstGeom>
          <a:noFill/>
          <a:ln>
            <a:noFill/>
          </a:ln>
        </p:spPr>
      </p:pic>
      <p:sp>
        <p:nvSpPr>
          <p:cNvPr id="233" name="Google Shape;233;p27"/>
          <p:cNvSpPr txBox="1"/>
          <p:nvPr/>
        </p:nvSpPr>
        <p:spPr>
          <a:xfrm>
            <a:off x="502175" y="3914250"/>
            <a:ext cx="27696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(J. Konopka,1971)</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a:spLocks noGrp="1"/>
          </p:cNvSpPr>
          <p:nvPr>
            <p:ph type="title"/>
          </p:nvPr>
        </p:nvSpPr>
        <p:spPr>
          <a:xfrm>
            <a:off x="7375" y="273850"/>
            <a:ext cx="9109200" cy="3456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zh-TW"/>
              <a:t>Molecular Mechanism of Circadian Pathway</a:t>
            </a:r>
            <a:endParaRPr/>
          </a:p>
        </p:txBody>
      </p:sp>
      <p:sp>
        <p:nvSpPr>
          <p:cNvPr id="239" name="Google Shape;239;p28"/>
          <p:cNvSpPr txBox="1">
            <a:spLocks noGrp="1"/>
          </p:cNvSpPr>
          <p:nvPr>
            <p:ph type="title" idx="3"/>
          </p:nvPr>
        </p:nvSpPr>
        <p:spPr>
          <a:xfrm>
            <a:off x="-63900" y="4816231"/>
            <a:ext cx="4614600" cy="2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8"/>
          <p:cNvSpPr txBox="1">
            <a:spLocks noGrp="1"/>
          </p:cNvSpPr>
          <p:nvPr>
            <p:ph type="sldNum" idx="12"/>
          </p:nvPr>
        </p:nvSpPr>
        <p:spPr>
          <a:xfrm>
            <a:off x="8556775" y="4850350"/>
            <a:ext cx="548700" cy="2931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9</a:t>
            </a:fld>
            <a:endParaRPr/>
          </a:p>
        </p:txBody>
      </p:sp>
      <p:pic>
        <p:nvPicPr>
          <p:cNvPr id="241" name="Google Shape;241;p28"/>
          <p:cNvPicPr preferRelativeResize="0"/>
          <p:nvPr/>
        </p:nvPicPr>
        <p:blipFill rotWithShape="1">
          <a:blip r:embed="rId3">
            <a:alphaModFix/>
          </a:blip>
          <a:srcRect t="3298" b="824"/>
          <a:stretch/>
        </p:blipFill>
        <p:spPr>
          <a:xfrm>
            <a:off x="377425" y="619450"/>
            <a:ext cx="3731951" cy="3979275"/>
          </a:xfrm>
          <a:prstGeom prst="rect">
            <a:avLst/>
          </a:prstGeom>
          <a:noFill/>
          <a:ln>
            <a:noFill/>
          </a:ln>
        </p:spPr>
      </p:pic>
      <p:pic>
        <p:nvPicPr>
          <p:cNvPr id="242" name="Google Shape;242;p28"/>
          <p:cNvPicPr preferRelativeResize="0"/>
          <p:nvPr/>
        </p:nvPicPr>
        <p:blipFill>
          <a:blip r:embed="rId4">
            <a:alphaModFix/>
          </a:blip>
          <a:stretch>
            <a:fillRect/>
          </a:stretch>
        </p:blipFill>
        <p:spPr>
          <a:xfrm>
            <a:off x="4282850" y="619450"/>
            <a:ext cx="3155606" cy="4219249"/>
          </a:xfrm>
          <a:prstGeom prst="rect">
            <a:avLst/>
          </a:prstGeom>
          <a:noFill/>
          <a:ln>
            <a:noFill/>
          </a:ln>
        </p:spPr>
      </p:pic>
      <p:sp>
        <p:nvSpPr>
          <p:cNvPr id="243" name="Google Shape;243;p28"/>
          <p:cNvSpPr txBox="1"/>
          <p:nvPr/>
        </p:nvSpPr>
        <p:spPr>
          <a:xfrm>
            <a:off x="0" y="4522525"/>
            <a:ext cx="27696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200">
                <a:latin typeface="Calibri"/>
                <a:ea typeface="Calibri"/>
                <a:cs typeface="Calibri"/>
                <a:sym typeface="Calibri"/>
              </a:rPr>
              <a:t>(C. Hall&amp;</a:t>
            </a:r>
            <a:r>
              <a:rPr lang="zh-TW" sz="1200">
                <a:solidFill>
                  <a:schemeClr val="dk1"/>
                </a:solidFill>
                <a:latin typeface="Calibri"/>
                <a:ea typeface="Calibri"/>
                <a:cs typeface="Calibri"/>
                <a:sym typeface="Calibri"/>
              </a:rPr>
              <a:t>Michael Rosbash</a:t>
            </a:r>
            <a:r>
              <a:rPr lang="zh-TW" sz="1200">
                <a:latin typeface="Calibri"/>
                <a:ea typeface="Calibri"/>
                <a:cs typeface="Calibri"/>
                <a:sym typeface="Calibri"/>
              </a:rPr>
              <a:t>,1990)</a:t>
            </a:r>
            <a:endParaRPr sz="1200">
              <a:latin typeface="Calibri"/>
              <a:ea typeface="Calibri"/>
              <a:cs typeface="Calibri"/>
              <a:sym typeface="Calibri"/>
            </a:endParaRPr>
          </a:p>
        </p:txBody>
      </p:sp>
      <p:sp>
        <p:nvSpPr>
          <p:cNvPr id="244" name="Google Shape;244;p28"/>
          <p:cNvSpPr txBox="1"/>
          <p:nvPr/>
        </p:nvSpPr>
        <p:spPr>
          <a:xfrm>
            <a:off x="3250075" y="2901850"/>
            <a:ext cx="1200600" cy="6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4A86E8"/>
                </a:solidFill>
                <a:latin typeface="Calibri"/>
                <a:ea typeface="Calibri"/>
                <a:cs typeface="Calibri"/>
                <a:sym typeface="Calibri"/>
              </a:rPr>
              <a:t>wild type</a:t>
            </a:r>
            <a:endParaRPr>
              <a:solidFill>
                <a:srgbClr val="4A86E8"/>
              </a:solidFill>
              <a:latin typeface="Calibri"/>
              <a:ea typeface="Calibri"/>
              <a:cs typeface="Calibri"/>
              <a:sym typeface="Calibri"/>
            </a:endParaRPr>
          </a:p>
        </p:txBody>
      </p:sp>
      <p:sp>
        <p:nvSpPr>
          <p:cNvPr id="245" name="Google Shape;245;p28"/>
          <p:cNvSpPr txBox="1"/>
          <p:nvPr/>
        </p:nvSpPr>
        <p:spPr>
          <a:xfrm>
            <a:off x="3250075" y="1106800"/>
            <a:ext cx="1200600" cy="6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4A86E8"/>
                </a:solidFill>
                <a:latin typeface="Calibri"/>
                <a:ea typeface="Calibri"/>
                <a:cs typeface="Calibri"/>
                <a:sym typeface="Calibri"/>
              </a:rPr>
              <a:t>短週期</a:t>
            </a:r>
            <a:endParaRPr>
              <a:solidFill>
                <a:srgbClr val="4A86E8"/>
              </a:solidFill>
              <a:latin typeface="Calibri"/>
              <a:ea typeface="Calibri"/>
              <a:cs typeface="Calibri"/>
              <a:sym typeface="Calibri"/>
            </a:endParaRPr>
          </a:p>
        </p:txBody>
      </p:sp>
      <p:sp>
        <p:nvSpPr>
          <p:cNvPr id="246" name="Google Shape;246;p28"/>
          <p:cNvSpPr txBox="1"/>
          <p:nvPr/>
        </p:nvSpPr>
        <p:spPr>
          <a:xfrm>
            <a:off x="3324306" y="4035625"/>
            <a:ext cx="1200600" cy="6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4A86E8"/>
                </a:solidFill>
                <a:latin typeface="Calibri"/>
                <a:ea typeface="Calibri"/>
                <a:cs typeface="Calibri"/>
                <a:sym typeface="Calibri"/>
              </a:rPr>
              <a:t>環境光照</a:t>
            </a:r>
            <a:endParaRPr>
              <a:solidFill>
                <a:srgbClr val="4A86E8"/>
              </a:solidFill>
              <a:latin typeface="Calibri"/>
              <a:ea typeface="Calibri"/>
              <a:cs typeface="Calibri"/>
              <a:sym typeface="Calibri"/>
            </a:endParaRPr>
          </a:p>
        </p:txBody>
      </p:sp>
      <p:sp>
        <p:nvSpPr>
          <p:cNvPr id="247" name="Google Shape;247;p28"/>
          <p:cNvSpPr txBox="1"/>
          <p:nvPr/>
        </p:nvSpPr>
        <p:spPr>
          <a:xfrm>
            <a:off x="3196125" y="590900"/>
            <a:ext cx="1200600" cy="6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Calibri"/>
                <a:ea typeface="Calibri"/>
                <a:cs typeface="Calibri"/>
                <a:sym typeface="Calibri"/>
              </a:rPr>
              <a:t>PER 表現量</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TU課堂報告用">
  <a:themeElements>
    <a:clrScheme name="Office 佈景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2058</Words>
  <Application>Microsoft Macintosh PowerPoint</Application>
  <PresentationFormat>On-screen Show (16:9)</PresentationFormat>
  <Paragraphs>407</Paragraphs>
  <Slides>45</Slides>
  <Notes>45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DFKai-SB</vt:lpstr>
      <vt:lpstr>Microsoft JhengHei</vt:lpstr>
      <vt:lpstr>Arial</vt:lpstr>
      <vt:lpstr>Calibri</vt:lpstr>
      <vt:lpstr>Verdana</vt:lpstr>
      <vt:lpstr>Simple Light</vt:lpstr>
      <vt:lpstr>NTU課堂報告用</vt:lpstr>
      <vt:lpstr>PowerPoint Presentation</vt:lpstr>
      <vt:lpstr>Outline</vt:lpstr>
      <vt:lpstr>Outline</vt:lpstr>
      <vt:lpstr>History of Circadian Discovery</vt:lpstr>
      <vt:lpstr>History of Circadian Discovery</vt:lpstr>
      <vt:lpstr>History of Circadian Discovery</vt:lpstr>
      <vt:lpstr>Molecular Mechanism of Circadian Pathway</vt:lpstr>
      <vt:lpstr>Molecular Mechanism of Circadian Pathway</vt:lpstr>
      <vt:lpstr>Molecular Mechanism of Circadian Pathway</vt:lpstr>
      <vt:lpstr>Molecular Mechanism of Circadian Pathway</vt:lpstr>
      <vt:lpstr>Outline</vt:lpstr>
      <vt:lpstr>Model of Circadian Clock</vt:lpstr>
      <vt:lpstr>Mathematical Model of Circadian Clock</vt:lpstr>
      <vt:lpstr>Negative Feedback</vt:lpstr>
      <vt:lpstr>Negative Feedback</vt:lpstr>
      <vt:lpstr>Negative Feedback</vt:lpstr>
      <vt:lpstr>Negative Feedback</vt:lpstr>
      <vt:lpstr>Delay</vt:lpstr>
      <vt:lpstr>Delay</vt:lpstr>
      <vt:lpstr>Delay</vt:lpstr>
      <vt:lpstr>Limit Cycle</vt:lpstr>
      <vt:lpstr>Limit Cycle</vt:lpstr>
      <vt:lpstr>Limit Cycle</vt:lpstr>
      <vt:lpstr>Limit Cycle</vt:lpstr>
      <vt:lpstr>Limit Cycle</vt:lpstr>
      <vt:lpstr>Limit Cycle</vt:lpstr>
      <vt:lpstr>Limit Cycle</vt:lpstr>
      <vt:lpstr>Limit Cycle</vt:lpstr>
      <vt:lpstr>Limit Cycle</vt:lpstr>
      <vt:lpstr>PowerPoint Presentation</vt:lpstr>
      <vt:lpstr>PowerPoint Presentation</vt:lpstr>
      <vt:lpstr>Supplemental Material</vt:lpstr>
      <vt:lpstr>PowerPoint Presentation</vt:lpstr>
      <vt:lpstr>History of Circadian Discovery</vt:lpstr>
      <vt:lpstr>History of Circadian Discovery</vt:lpstr>
      <vt:lpstr>Limit Cycle</vt:lpstr>
      <vt:lpstr>Method</vt:lpstr>
      <vt:lpstr>Limit Cycle</vt:lpstr>
      <vt:lpstr>Limit Cycle</vt:lpstr>
      <vt:lpstr>What is Jetlag?</vt:lpstr>
      <vt:lpstr>The East-West Jetlag Phenomenon</vt:lpstr>
      <vt:lpstr>History of Circadian Discovery</vt:lpstr>
      <vt:lpstr>History of Circadian Discovery</vt:lpstr>
      <vt:lpstr>參考模板</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Steven Chiu</cp:lastModifiedBy>
  <cp:revision>1</cp:revision>
  <cp:lastPrinted>2020-01-07T03:49:13Z</cp:lastPrinted>
  <dcterms:modified xsi:type="dcterms:W3CDTF">2020-01-07T03:50:43Z</dcterms:modified>
</cp:coreProperties>
</file>